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4" autoAdjust="0"/>
    <p:restoredTop sz="94575" autoAdjust="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4694D2-459B-4422-A379-7E32C6010334}" type="datetimeFigureOut">
              <a:rPr lang="zh-TW" altLang="en-US" smtClean="0"/>
              <a:pPr/>
              <a:t>2011/1/22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43A88B-426C-4260-82C0-0744797F4C2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主辦單位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: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台大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1971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級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40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年重聚會籌備委員會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/>
            </a:r>
            <a:b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</a:b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活動日期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: 100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年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11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月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15</a:t>
            </a:r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日 星期二 </a:t>
            </a:r>
            <a:r>
              <a:rPr lang="en-US" altLang="zh-TW" sz="2800" b="1" baseline="0" dirty="0" smtClean="0">
                <a:latin typeface="Cambria Math" pitchFamily="18" charset="0"/>
                <a:ea typeface="標楷體" pitchFamily="65" charset="-120"/>
              </a:rPr>
              <a:t>3pm—10pm</a:t>
            </a:r>
            <a:endParaRPr lang="zh-TW" altLang="en-US" sz="2800" baseline="0" dirty="0">
              <a:latin typeface="Cambria Math" pitchFamily="18" charset="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b="1" dirty="0" smtClean="0"/>
              <a:t> </a:t>
            </a: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七一青春</a:t>
            </a:r>
            <a:r>
              <a:rPr altLang="zh-TW" b="1" baseline="0" dirty="0" smtClean="0">
                <a:latin typeface="Cambria Math" pitchFamily="18" charset="0"/>
                <a:ea typeface="標楷體" pitchFamily="65" charset="-120"/>
              </a:rPr>
              <a:t>; </a:t>
            </a: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四十而立</a:t>
            </a:r>
            <a:r>
              <a:rPr b="1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暫定</a:t>
            </a:r>
            <a:r>
              <a:rPr b="1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/>
            </a:r>
            <a:b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</a:br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人事費</a:t>
            </a:r>
            <a:r>
              <a:rPr lang="en-US" sz="3200" b="1" dirty="0" smtClean="0"/>
              <a:t>: 719,670</a:t>
            </a:r>
            <a:r>
              <a:rPr lang="zh-TW" altLang="en-US" sz="3200" b="1" dirty="0" smtClean="0"/>
              <a:t>元</a:t>
            </a:r>
            <a:endParaRPr lang="en-US" sz="3200" b="1" dirty="0" smtClean="0"/>
          </a:p>
          <a:p>
            <a:r>
              <a:rPr lang="en-US" sz="2800" b="1" dirty="0" smtClean="0"/>
              <a:t>1.</a:t>
            </a:r>
            <a:r>
              <a:rPr lang="zh-TW" altLang="en-US" sz="2800" b="1" dirty="0" smtClean="0"/>
              <a:t>計畫主持人</a:t>
            </a:r>
            <a:r>
              <a:rPr lang="en-US" sz="2800" b="1" dirty="0" smtClean="0"/>
              <a:t>5000</a:t>
            </a:r>
            <a:r>
              <a:rPr lang="zh-TW" altLang="en-US" sz="2800" b="1" dirty="0" smtClean="0"/>
              <a:t>元</a:t>
            </a:r>
            <a:r>
              <a:rPr lang="en-US" sz="2800" b="1" dirty="0" smtClean="0"/>
              <a:t>*11</a:t>
            </a:r>
            <a:r>
              <a:rPr lang="zh-TW" altLang="en-US" sz="2800" b="1" dirty="0" smtClean="0"/>
              <a:t>個月</a:t>
            </a:r>
            <a:r>
              <a:rPr lang="en-US" sz="2800" b="1" dirty="0" smtClean="0"/>
              <a:t>=55,000</a:t>
            </a:r>
            <a:r>
              <a:rPr lang="zh-TW" altLang="en-US" sz="2800" b="1" dirty="0" smtClean="0"/>
              <a:t>元</a:t>
            </a:r>
            <a:endParaRPr lang="zh-TW" altLang="en-US" sz="2800" dirty="0" smtClean="0"/>
          </a:p>
          <a:p>
            <a:r>
              <a:rPr lang="en-US" sz="2800" b="1" dirty="0" smtClean="0"/>
              <a:t>2.</a:t>
            </a:r>
            <a:r>
              <a:rPr lang="zh-TW" altLang="en-US" sz="2800" b="1" dirty="0" smtClean="0"/>
              <a:t>計畫執行長</a:t>
            </a:r>
            <a:r>
              <a:rPr lang="en-US" sz="2800" b="1" dirty="0" smtClean="0"/>
              <a:t>28000</a:t>
            </a:r>
            <a:r>
              <a:rPr lang="zh-TW" altLang="en-US" sz="2800" b="1" dirty="0" smtClean="0"/>
              <a:t>元</a:t>
            </a:r>
            <a:r>
              <a:rPr lang="en-US" sz="2800" b="1" dirty="0" smtClean="0"/>
              <a:t>*11</a:t>
            </a:r>
            <a:r>
              <a:rPr lang="zh-TW" altLang="en-US" sz="2800" b="1" dirty="0" smtClean="0"/>
              <a:t>個月</a:t>
            </a:r>
            <a:r>
              <a:rPr lang="en-US" sz="2800" b="1" dirty="0" smtClean="0"/>
              <a:t>=308,000</a:t>
            </a:r>
            <a:r>
              <a:rPr lang="zh-TW" altLang="en-US" sz="2800" b="1" dirty="0" smtClean="0"/>
              <a:t>元</a:t>
            </a:r>
            <a:endParaRPr lang="zh-TW" altLang="en-US" sz="2800" dirty="0" smtClean="0"/>
          </a:p>
          <a:p>
            <a:r>
              <a:rPr lang="en-US" sz="2800" b="1" dirty="0" smtClean="0"/>
              <a:t>3.</a:t>
            </a:r>
            <a:r>
              <a:rPr lang="zh-TW" altLang="en-US" sz="2800" b="1" dirty="0" smtClean="0"/>
              <a:t>行政助理</a:t>
            </a:r>
            <a:r>
              <a:rPr lang="en-US" sz="2800" b="1" dirty="0" smtClean="0"/>
              <a:t>2</a:t>
            </a:r>
            <a:r>
              <a:rPr lang="zh-TW" altLang="en-US" sz="2800" b="1" dirty="0" smtClean="0"/>
              <a:t>名</a:t>
            </a:r>
            <a:r>
              <a:rPr lang="en-US" sz="2800" b="1" dirty="0" smtClean="0"/>
              <a:t>: </a:t>
            </a:r>
            <a:endParaRPr lang="zh-TW" altLang="en-US" sz="2800" dirty="0" smtClean="0"/>
          </a:p>
          <a:p>
            <a:r>
              <a:rPr lang="en-US" sz="2800" b="1" dirty="0" smtClean="0"/>
              <a:t>     1</a:t>
            </a:r>
            <a:r>
              <a:rPr lang="zh-TW" altLang="en-US" sz="2800" b="1" dirty="0" smtClean="0"/>
              <a:t>人</a:t>
            </a:r>
            <a:r>
              <a:rPr lang="en-US" sz="2800" b="1" dirty="0" smtClean="0"/>
              <a:t>*9000</a:t>
            </a:r>
            <a:r>
              <a:rPr lang="zh-TW" altLang="en-US" sz="2800" b="1" dirty="0" smtClean="0"/>
              <a:t>元</a:t>
            </a:r>
            <a:r>
              <a:rPr lang="en-US" sz="2800" b="1" dirty="0" smtClean="0"/>
              <a:t>*4</a:t>
            </a:r>
            <a:r>
              <a:rPr lang="zh-TW" altLang="en-US" sz="2800" b="1" dirty="0" smtClean="0"/>
              <a:t>個月</a:t>
            </a:r>
            <a:r>
              <a:rPr lang="en-US" sz="2800" b="1" dirty="0" smtClean="0"/>
              <a:t>(</a:t>
            </a:r>
            <a:r>
              <a:rPr lang="zh-TW" altLang="en-US" sz="2800" b="1" dirty="0" smtClean="0"/>
              <a:t>半薪</a:t>
            </a:r>
            <a:r>
              <a:rPr lang="en-US" sz="2800" b="1" dirty="0" smtClean="0"/>
              <a:t>2</a:t>
            </a:r>
            <a:r>
              <a:rPr lang="zh-TW" altLang="en-US" sz="2800" b="1" dirty="0" smtClean="0"/>
              <a:t>月</a:t>
            </a:r>
            <a:r>
              <a:rPr lang="en-US" sz="2800" b="1" dirty="0" smtClean="0"/>
              <a:t>-5</a:t>
            </a:r>
            <a:r>
              <a:rPr lang="zh-TW" altLang="en-US" sz="2800" b="1" dirty="0" smtClean="0"/>
              <a:t>月</a:t>
            </a:r>
            <a:r>
              <a:rPr lang="en-US" sz="2800" b="1" dirty="0" smtClean="0"/>
              <a:t>)=36000</a:t>
            </a:r>
            <a:r>
              <a:rPr lang="zh-TW" altLang="en-US" sz="2800" b="1" dirty="0" smtClean="0"/>
              <a:t>元</a:t>
            </a:r>
            <a:endParaRPr lang="zh-TW" altLang="en-US" sz="2800" dirty="0" smtClean="0"/>
          </a:p>
          <a:p>
            <a:r>
              <a:rPr lang="zh-TW" altLang="en-US" sz="2800" b="1" dirty="0" smtClean="0"/>
              <a:t>     </a:t>
            </a:r>
            <a:r>
              <a:rPr lang="en-US" sz="2800" b="1" dirty="0" smtClean="0"/>
              <a:t>2</a:t>
            </a:r>
            <a:r>
              <a:rPr lang="zh-TW" altLang="en-US" sz="2800" b="1" dirty="0" smtClean="0"/>
              <a:t>人</a:t>
            </a:r>
            <a:r>
              <a:rPr lang="en-US" sz="2800" b="1" dirty="0" smtClean="0"/>
              <a:t>*20000</a:t>
            </a:r>
            <a:r>
              <a:rPr lang="zh-TW" altLang="en-US" sz="2800" b="1" dirty="0" smtClean="0"/>
              <a:t>元</a:t>
            </a:r>
            <a:r>
              <a:rPr lang="en-US" sz="2800" b="1" dirty="0" smtClean="0"/>
              <a:t>*6</a:t>
            </a:r>
            <a:r>
              <a:rPr lang="zh-TW" altLang="en-US" sz="2800" b="1" dirty="0" smtClean="0"/>
              <a:t>個月</a:t>
            </a:r>
            <a:r>
              <a:rPr lang="en-US" sz="2800" b="1" dirty="0" smtClean="0"/>
              <a:t>(</a:t>
            </a:r>
            <a:r>
              <a:rPr lang="zh-TW" altLang="en-US" sz="2800" b="1" dirty="0" smtClean="0"/>
              <a:t>全薪</a:t>
            </a:r>
            <a:r>
              <a:rPr lang="en-US" sz="2800" b="1" dirty="0" smtClean="0"/>
              <a:t>6</a:t>
            </a:r>
            <a:r>
              <a:rPr lang="zh-TW" altLang="en-US" sz="2800" b="1" dirty="0" smtClean="0"/>
              <a:t>月</a:t>
            </a:r>
            <a:r>
              <a:rPr lang="en-US" sz="2800" b="1" dirty="0" smtClean="0"/>
              <a:t>-11</a:t>
            </a:r>
            <a:r>
              <a:rPr lang="zh-TW" altLang="en-US" sz="2800" b="1" dirty="0" smtClean="0"/>
              <a:t>月</a:t>
            </a:r>
            <a:r>
              <a:rPr lang="en-US" sz="2800" b="1" dirty="0" smtClean="0"/>
              <a:t>)=240,000</a:t>
            </a:r>
            <a:r>
              <a:rPr lang="zh-TW" altLang="en-US" sz="2800" b="1" dirty="0" smtClean="0"/>
              <a:t>元</a:t>
            </a:r>
            <a:endParaRPr lang="zh-TW" altLang="en-US" sz="2800" dirty="0" smtClean="0"/>
          </a:p>
          <a:p>
            <a:r>
              <a:rPr lang="en-US" sz="2800" b="1" dirty="0" smtClean="0"/>
              <a:t>4.</a:t>
            </a:r>
            <a:r>
              <a:rPr lang="zh-TW" altLang="en-US" sz="2800" b="1" dirty="0" smtClean="0"/>
              <a:t>會計人員</a:t>
            </a:r>
            <a:r>
              <a:rPr lang="en-US" sz="2800" b="1" dirty="0" smtClean="0"/>
              <a:t>:</a:t>
            </a:r>
            <a:r>
              <a:rPr lang="zh-TW" altLang="en-US" sz="2800" b="1" dirty="0" smtClean="0"/>
              <a:t>預估</a:t>
            </a:r>
            <a:r>
              <a:rPr lang="en-US" sz="2800" b="1" dirty="0" smtClean="0"/>
              <a:t>20000</a:t>
            </a:r>
            <a:r>
              <a:rPr lang="zh-TW" altLang="en-US" sz="2800" b="1" dirty="0" smtClean="0"/>
              <a:t>元</a:t>
            </a:r>
            <a:endParaRPr lang="zh-TW" altLang="en-US" sz="2800" dirty="0" smtClean="0"/>
          </a:p>
          <a:p>
            <a:r>
              <a:rPr lang="en-US" sz="2800" b="1" dirty="0" smtClean="0"/>
              <a:t>5.</a:t>
            </a:r>
            <a:r>
              <a:rPr lang="zh-TW" altLang="en-US" sz="2800" b="1" dirty="0" smtClean="0"/>
              <a:t>出席車馬費</a:t>
            </a:r>
            <a:r>
              <a:rPr lang="en-US" sz="2800" b="1" dirty="0" smtClean="0"/>
              <a:t>:</a:t>
            </a:r>
            <a:r>
              <a:rPr lang="zh-TW" altLang="en-US" sz="2800" b="1" dirty="0" smtClean="0"/>
              <a:t>每人每次</a:t>
            </a:r>
            <a:r>
              <a:rPr lang="en-US" sz="2800" b="1" dirty="0" smtClean="0"/>
              <a:t>2000</a:t>
            </a:r>
            <a:r>
              <a:rPr lang="zh-TW" altLang="en-US" sz="2800" b="1" dirty="0" smtClean="0"/>
              <a:t>元</a:t>
            </a:r>
            <a:r>
              <a:rPr lang="en-US" altLang="zh-TW" sz="2800" b="1" dirty="0" smtClean="0"/>
              <a:t>?</a:t>
            </a:r>
            <a:endParaRPr lang="zh-TW" altLang="en-US" sz="2800" dirty="0" smtClean="0"/>
          </a:p>
          <a:p>
            <a:r>
              <a:rPr lang="en-US" sz="2800" b="1" dirty="0" smtClean="0"/>
              <a:t>6.</a:t>
            </a:r>
            <a:r>
              <a:rPr lang="zh-TW" altLang="en-US" sz="2800" b="1" dirty="0" smtClean="0"/>
              <a:t>活動現場人力費用</a:t>
            </a:r>
            <a:r>
              <a:rPr lang="en-US" sz="2800" b="1" dirty="0" smtClean="0"/>
              <a:t>: </a:t>
            </a:r>
            <a:r>
              <a:rPr lang="zh-TW" altLang="en-US" sz="2800" b="1" dirty="0" smtClean="0"/>
              <a:t>預估</a:t>
            </a:r>
            <a:r>
              <a:rPr lang="en-US" sz="2800" b="1" dirty="0" smtClean="0"/>
              <a:t>60,000</a:t>
            </a:r>
            <a:r>
              <a:rPr lang="zh-TW" altLang="en-US" sz="2800" b="1" dirty="0" smtClean="0"/>
              <a:t>元</a:t>
            </a:r>
            <a:r>
              <a:rPr lang="en-US" sz="2800" b="1" dirty="0" smtClean="0"/>
              <a:t>(</a:t>
            </a:r>
            <a:r>
              <a:rPr lang="zh-TW" altLang="en-US" sz="2800" b="1" dirty="0" smtClean="0"/>
              <a:t>實報實銷</a:t>
            </a:r>
            <a:r>
              <a:rPr lang="en-US" sz="2800" b="1" dirty="0" smtClean="0"/>
              <a:t>)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經費預算</a:t>
            </a:r>
            <a:r>
              <a:rPr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15040"/>
          </a:xfrm>
        </p:spPr>
        <p:txBody>
          <a:bodyPr>
            <a:normAutofit fontScale="92500"/>
          </a:bodyPr>
          <a:lstStyle/>
          <a:p>
            <a:r>
              <a:rPr lang="zh-TW" altLang="en-US" sz="4100" b="1" dirty="0" smtClean="0"/>
              <a:t>場地費</a:t>
            </a:r>
            <a:r>
              <a:rPr lang="en-US" sz="4100" b="1" dirty="0" smtClean="0"/>
              <a:t>:</a:t>
            </a:r>
          </a:p>
          <a:p>
            <a:r>
              <a:rPr lang="en-US" b="1" dirty="0" smtClean="0"/>
              <a:t>1.</a:t>
            </a:r>
            <a:r>
              <a:rPr lang="zh-TW" altLang="en-US" b="1" dirty="0" smtClean="0"/>
              <a:t>椰林大道使用租金</a:t>
            </a:r>
            <a:r>
              <a:rPr lang="en-US" b="1" dirty="0" smtClean="0"/>
              <a:t>:</a:t>
            </a:r>
            <a:endParaRPr lang="zh-TW" altLang="en-US" dirty="0" smtClean="0"/>
          </a:p>
          <a:p>
            <a:r>
              <a:rPr lang="en-US" b="1" dirty="0" smtClean="0"/>
              <a:t>2.</a:t>
            </a:r>
            <a:r>
              <a:rPr lang="zh-TW" altLang="en-US" b="1" dirty="0" smtClean="0"/>
              <a:t>台大綜合體育館</a:t>
            </a:r>
            <a:r>
              <a:rPr lang="en-US" b="1" dirty="0" smtClean="0"/>
              <a:t>:40</a:t>
            </a:r>
            <a:r>
              <a:rPr lang="zh-TW" altLang="en-US" b="1" dirty="0" smtClean="0"/>
              <a:t>萬元</a:t>
            </a:r>
            <a:r>
              <a:rPr lang="en-US" b="1" dirty="0" smtClean="0"/>
              <a:t>/</a:t>
            </a:r>
            <a:r>
              <a:rPr lang="zh-TW" altLang="en-US" b="1" dirty="0" smtClean="0"/>
              <a:t>日</a:t>
            </a:r>
            <a:r>
              <a:rPr lang="en-US" b="1" dirty="0" smtClean="0"/>
              <a:t>*2=80</a:t>
            </a:r>
            <a:r>
              <a:rPr lang="zh-TW" altLang="en-US" b="1" dirty="0" smtClean="0"/>
              <a:t>萬元</a:t>
            </a:r>
            <a:r>
              <a:rPr lang="en-US" b="1" dirty="0" smtClean="0"/>
              <a:t>or</a:t>
            </a:r>
            <a:r>
              <a:rPr lang="zh-TW" altLang="en-US" b="1" dirty="0" smtClean="0"/>
              <a:t>談合作贊助</a:t>
            </a:r>
            <a:endParaRPr lang="zh-TW" altLang="en-US" dirty="0" smtClean="0"/>
          </a:p>
          <a:p>
            <a:r>
              <a:rPr lang="en-US" b="1" dirty="0" smtClean="0"/>
              <a:t>3.</a:t>
            </a:r>
            <a:r>
              <a:rPr lang="zh-TW" altLang="en-US" b="1" dirty="0" smtClean="0"/>
              <a:t>重聚暖身聚會場地費</a:t>
            </a:r>
            <a:r>
              <a:rPr lang="en-US" b="1" dirty="0" smtClean="0"/>
              <a:t>:</a:t>
            </a:r>
            <a:r>
              <a:rPr lang="zh-TW" altLang="en-US" b="1" dirty="0" smtClean="0"/>
              <a:t>預估</a:t>
            </a:r>
            <a:r>
              <a:rPr lang="en-US" b="1" dirty="0" smtClean="0"/>
              <a:t>35,000</a:t>
            </a:r>
            <a:r>
              <a:rPr lang="zh-TW" altLang="en-US" b="1" dirty="0" smtClean="0"/>
              <a:t>元</a:t>
            </a:r>
            <a:endParaRPr lang="zh-TW" altLang="en-US" dirty="0" smtClean="0"/>
          </a:p>
          <a:p>
            <a:r>
              <a:rPr lang="zh-TW" altLang="en-US" sz="4100" b="1" dirty="0" smtClean="0"/>
              <a:t>硬體租金</a:t>
            </a:r>
            <a:r>
              <a:rPr lang="en-US" sz="4100" b="1" dirty="0" smtClean="0"/>
              <a:t>: 4,136,000</a:t>
            </a:r>
            <a:r>
              <a:rPr lang="zh-TW" altLang="en-US" sz="4100" b="1" dirty="0" smtClean="0"/>
              <a:t>元</a:t>
            </a:r>
            <a:endParaRPr lang="en-US" sz="4100" b="1" dirty="0" smtClean="0"/>
          </a:p>
          <a:p>
            <a:r>
              <a:rPr lang="en-US" b="1" dirty="0" smtClean="0"/>
              <a:t>1.</a:t>
            </a:r>
            <a:r>
              <a:rPr lang="zh-TW" altLang="en-US" b="1" dirty="0" smtClean="0"/>
              <a:t>舞台搭建</a:t>
            </a:r>
            <a:r>
              <a:rPr lang="en-US" b="1" dirty="0" smtClean="0"/>
              <a:t>:    (</a:t>
            </a:r>
            <a:r>
              <a:rPr lang="zh-TW" altLang="en-US" b="1" dirty="0" smtClean="0"/>
              <a:t>椰林大道重聚舞台</a:t>
            </a:r>
            <a:r>
              <a:rPr lang="en-US" b="1" dirty="0" smtClean="0"/>
              <a:t>+</a:t>
            </a:r>
            <a:r>
              <a:rPr lang="zh-TW" altLang="en-US" b="1" dirty="0" smtClean="0"/>
              <a:t>聚首饗宴舞台</a:t>
            </a:r>
            <a:r>
              <a:rPr lang="en-US" b="1" dirty="0" smtClean="0"/>
              <a:t>:100</a:t>
            </a:r>
            <a:r>
              <a:rPr lang="zh-TW" altLang="en-US" b="1" dirty="0" smtClean="0"/>
              <a:t>萬元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en-US" b="1" dirty="0" smtClean="0"/>
              <a:t>2.</a:t>
            </a:r>
            <a:r>
              <a:rPr lang="zh-TW" altLang="en-US" b="1" dirty="0" smtClean="0"/>
              <a:t>燈光器材</a:t>
            </a:r>
            <a:r>
              <a:rPr lang="en-US" b="1" dirty="0" smtClean="0"/>
              <a:t>:   (</a:t>
            </a:r>
            <a:r>
              <a:rPr lang="zh-TW" altLang="en-US" b="1" dirty="0" smtClean="0"/>
              <a:t>重聚舞台</a:t>
            </a:r>
            <a:r>
              <a:rPr lang="en-US" b="1" dirty="0" smtClean="0"/>
              <a:t>+</a:t>
            </a:r>
            <a:r>
              <a:rPr lang="zh-TW" altLang="en-US" b="1" dirty="0" smtClean="0"/>
              <a:t>聚首饗宴舞台</a:t>
            </a:r>
            <a:r>
              <a:rPr lang="en-US" b="1" dirty="0" smtClean="0"/>
              <a:t>:120</a:t>
            </a:r>
            <a:r>
              <a:rPr lang="zh-TW" altLang="en-US" b="1" dirty="0" smtClean="0"/>
              <a:t>萬元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en-US" b="1" dirty="0" smtClean="0"/>
              <a:t>3.</a:t>
            </a:r>
            <a:r>
              <a:rPr lang="zh-TW" altLang="en-US" b="1" dirty="0" smtClean="0"/>
              <a:t>音響器材</a:t>
            </a:r>
            <a:r>
              <a:rPr lang="en-US" b="1" dirty="0" smtClean="0"/>
              <a:t>:   (</a:t>
            </a:r>
            <a:r>
              <a:rPr lang="zh-TW" altLang="en-US" b="1" dirty="0" smtClean="0"/>
              <a:t>重聚舞台</a:t>
            </a:r>
            <a:r>
              <a:rPr lang="en-US" b="1" dirty="0" smtClean="0"/>
              <a:t>+</a:t>
            </a:r>
            <a:r>
              <a:rPr lang="zh-TW" altLang="en-US" b="1" dirty="0" smtClean="0"/>
              <a:t>聚首饗宴舞台</a:t>
            </a:r>
            <a:r>
              <a:rPr lang="en-US" b="1" dirty="0" smtClean="0"/>
              <a:t>:90</a:t>
            </a:r>
            <a:r>
              <a:rPr lang="zh-TW" altLang="en-US" b="1" dirty="0" smtClean="0"/>
              <a:t>萬元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en-US" b="1" dirty="0" smtClean="0"/>
              <a:t>4.</a:t>
            </a:r>
            <a:r>
              <a:rPr lang="zh-TW" altLang="en-US" b="1" dirty="0" smtClean="0"/>
              <a:t>投影器材</a:t>
            </a:r>
            <a:r>
              <a:rPr lang="en-US" b="1" dirty="0" smtClean="0"/>
              <a:t>:   (</a:t>
            </a:r>
            <a:r>
              <a:rPr lang="zh-TW" altLang="en-US" b="1" dirty="0" smtClean="0"/>
              <a:t>聚首饗宴舞台</a:t>
            </a:r>
            <a:r>
              <a:rPr lang="en-US" b="1" dirty="0" smtClean="0"/>
              <a:t>:100</a:t>
            </a:r>
            <a:r>
              <a:rPr lang="zh-TW" altLang="en-US" b="1" dirty="0" smtClean="0"/>
              <a:t>萬元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en-US" b="1" dirty="0" smtClean="0"/>
              <a:t>5.</a:t>
            </a:r>
            <a:r>
              <a:rPr lang="zh-TW" altLang="en-US" b="1" dirty="0" smtClean="0"/>
              <a:t>發電機</a:t>
            </a:r>
            <a:r>
              <a:rPr lang="en-US" altLang="zh-TW" b="1" dirty="0" smtClean="0"/>
              <a:t>:</a:t>
            </a:r>
            <a:r>
              <a:rPr lang="en-US" b="1" dirty="0" smtClean="0"/>
              <a:t>   (</a:t>
            </a:r>
            <a:r>
              <a:rPr lang="zh-TW" altLang="en-US" b="1" dirty="0" smtClean="0"/>
              <a:t>重聚舞台</a:t>
            </a:r>
            <a:r>
              <a:rPr lang="en-US" b="1" dirty="0" smtClean="0"/>
              <a:t>+</a:t>
            </a:r>
            <a:r>
              <a:rPr lang="zh-TW" altLang="en-US" b="1" dirty="0" smtClean="0"/>
              <a:t>聚首饗宴舞台</a:t>
            </a:r>
            <a:r>
              <a:rPr lang="en-US" b="1" dirty="0" smtClean="0"/>
              <a:t>:60</a:t>
            </a:r>
            <a:r>
              <a:rPr lang="zh-TW" altLang="en-US" b="1" dirty="0" smtClean="0"/>
              <a:t>萬元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en-US" b="1" dirty="0" smtClean="0"/>
              <a:t>6.</a:t>
            </a:r>
            <a:r>
              <a:rPr lang="zh-TW" altLang="en-US" b="1" dirty="0" smtClean="0"/>
              <a:t>電動車租金</a:t>
            </a:r>
            <a:r>
              <a:rPr lang="en-US" b="1" dirty="0" smtClean="0"/>
              <a:t>:   (12</a:t>
            </a:r>
            <a:r>
              <a:rPr lang="zh-TW" altLang="en-US" b="1" dirty="0" smtClean="0"/>
              <a:t>人座電動車含司機每輛</a:t>
            </a:r>
            <a:r>
              <a:rPr lang="en-US" b="1" dirty="0" smtClean="0"/>
              <a:t>/</a:t>
            </a:r>
            <a:r>
              <a:rPr lang="zh-TW" altLang="en-US" b="1" dirty="0" smtClean="0"/>
              <a:t>天</a:t>
            </a:r>
            <a:r>
              <a:rPr lang="en-US" b="1" dirty="0" smtClean="0"/>
              <a:t>18,000*2</a:t>
            </a:r>
            <a:r>
              <a:rPr lang="zh-TW" altLang="en-US" b="1" dirty="0" smtClean="0"/>
              <a:t>輛</a:t>
            </a:r>
            <a:r>
              <a:rPr lang="en-US" b="1" dirty="0" smtClean="0"/>
              <a:t>=36,000</a:t>
            </a:r>
            <a:r>
              <a:rPr lang="zh-TW" altLang="en-US" b="1" dirty="0" smtClean="0"/>
              <a:t>元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影音製作費</a:t>
            </a:r>
            <a:r>
              <a:rPr lang="en-US" sz="3200" b="1" dirty="0" smtClean="0"/>
              <a:t>: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900,000</a:t>
            </a:r>
            <a:r>
              <a:rPr lang="zh-TW" altLang="en-US" sz="3200" b="1" dirty="0" smtClean="0"/>
              <a:t>元</a:t>
            </a:r>
            <a:endParaRPr lang="en-US" sz="3200" b="1" dirty="0" smtClean="0"/>
          </a:p>
          <a:p>
            <a:r>
              <a:rPr lang="en-US" sz="2800" b="1" dirty="0" smtClean="0"/>
              <a:t>1.</a:t>
            </a:r>
            <a:r>
              <a:rPr lang="zh-TW" altLang="en-US" sz="2800" b="1" dirty="0" smtClean="0"/>
              <a:t>錄製人物訪談和後製</a:t>
            </a:r>
            <a:r>
              <a:rPr lang="en-US" sz="2800" b="1" dirty="0" smtClean="0"/>
              <a:t> (50</a:t>
            </a:r>
            <a:r>
              <a:rPr lang="zh-TW" altLang="en-US" sz="2800" b="1" dirty="0" smtClean="0"/>
              <a:t>萬元</a:t>
            </a:r>
            <a:r>
              <a:rPr lang="en-US" sz="2800" b="1" dirty="0" smtClean="0"/>
              <a:t>-</a:t>
            </a:r>
            <a:r>
              <a:rPr lang="zh-TW" altLang="en-US" sz="2800" b="1" dirty="0" smtClean="0"/>
              <a:t>含器材</a:t>
            </a:r>
            <a:r>
              <a:rPr lang="en-US" sz="2800" b="1" dirty="0" smtClean="0"/>
              <a:t>,</a:t>
            </a:r>
            <a:r>
              <a:rPr lang="zh-TW" altLang="en-US" sz="2800" b="1" dirty="0" smtClean="0"/>
              <a:t>編導</a:t>
            </a:r>
            <a:r>
              <a:rPr lang="en-US" sz="2800" b="1" dirty="0" smtClean="0"/>
              <a:t>,</a:t>
            </a:r>
            <a:r>
              <a:rPr lang="zh-TW" altLang="en-US" sz="2800" b="1" dirty="0" smtClean="0"/>
              <a:t>工作人員</a:t>
            </a:r>
            <a:r>
              <a:rPr lang="en-US" sz="2800" b="1" dirty="0" smtClean="0"/>
              <a:t>,</a:t>
            </a:r>
            <a:r>
              <a:rPr lang="zh-TW" altLang="en-US" sz="2800" b="1" dirty="0" smtClean="0"/>
              <a:t>後製</a:t>
            </a:r>
            <a:r>
              <a:rPr lang="en-US" sz="2800" b="1" dirty="0" smtClean="0"/>
              <a:t>…)</a:t>
            </a:r>
            <a:endParaRPr lang="zh-TW" altLang="en-US" sz="2800" dirty="0" smtClean="0"/>
          </a:p>
          <a:p>
            <a:r>
              <a:rPr lang="en-US" sz="2800" b="1" dirty="0" smtClean="0"/>
              <a:t>2.</a:t>
            </a:r>
            <a:r>
              <a:rPr lang="zh-TW" altLang="en-US" sz="2800" b="1" dirty="0" smtClean="0"/>
              <a:t>歷史影音</a:t>
            </a:r>
            <a:r>
              <a:rPr lang="en-US" sz="2800" b="1" dirty="0" smtClean="0"/>
              <a:t>DVD</a:t>
            </a:r>
            <a:r>
              <a:rPr lang="zh-TW" altLang="en-US" sz="2800" b="1" dirty="0" smtClean="0"/>
              <a:t>剪接製作</a:t>
            </a:r>
            <a:r>
              <a:rPr lang="en-US" sz="2800" b="1" dirty="0" smtClean="0"/>
              <a:t> (15</a:t>
            </a:r>
            <a:r>
              <a:rPr lang="zh-TW" altLang="en-US" sz="2800" b="1" dirty="0" smtClean="0"/>
              <a:t>萬元</a:t>
            </a:r>
            <a:r>
              <a:rPr lang="en-US" sz="2800" b="1" dirty="0" smtClean="0"/>
              <a:t>)</a:t>
            </a:r>
            <a:endParaRPr lang="zh-TW" altLang="en-US" sz="2800" dirty="0" smtClean="0"/>
          </a:p>
          <a:p>
            <a:r>
              <a:rPr lang="en-US" sz="2800" b="1" dirty="0" smtClean="0"/>
              <a:t>3.</a:t>
            </a:r>
            <a:r>
              <a:rPr lang="zh-TW" altLang="en-US" sz="2800" b="1" dirty="0" smtClean="0"/>
              <a:t>現場活動影音記錄拍攝</a:t>
            </a:r>
            <a:r>
              <a:rPr lang="en-US" sz="2800" b="1" dirty="0" smtClean="0"/>
              <a:t> (12</a:t>
            </a:r>
            <a:r>
              <a:rPr lang="zh-TW" altLang="en-US" sz="2800" b="1" dirty="0" smtClean="0"/>
              <a:t>萬元</a:t>
            </a:r>
            <a:r>
              <a:rPr lang="en-US" sz="2800" b="1" dirty="0" smtClean="0"/>
              <a:t>-</a:t>
            </a:r>
            <a:r>
              <a:rPr lang="zh-TW" altLang="en-US" sz="2800" b="1" dirty="0" smtClean="0"/>
              <a:t>紀錄全天各項活動的影音紀錄</a:t>
            </a:r>
            <a:r>
              <a:rPr lang="en-US" sz="2800" b="1" dirty="0" smtClean="0"/>
              <a:t>)</a:t>
            </a:r>
            <a:endParaRPr lang="zh-TW" altLang="en-US" sz="2800" dirty="0" smtClean="0"/>
          </a:p>
          <a:p>
            <a:r>
              <a:rPr lang="en-US" sz="2800" b="1" dirty="0" smtClean="0"/>
              <a:t>4.</a:t>
            </a:r>
            <a:r>
              <a:rPr lang="zh-TW" altLang="en-US" sz="2800" b="1" dirty="0" smtClean="0"/>
              <a:t>現場人物照片拍攝和製作成品</a:t>
            </a:r>
            <a:r>
              <a:rPr lang="en-US" sz="2800" b="1" dirty="0" smtClean="0"/>
              <a:t> (8</a:t>
            </a:r>
            <a:r>
              <a:rPr lang="zh-TW" altLang="en-US" sz="2800" b="1" dirty="0" smtClean="0"/>
              <a:t>萬元</a:t>
            </a:r>
            <a:r>
              <a:rPr lang="en-US" sz="2800" b="1" dirty="0" smtClean="0"/>
              <a:t>)</a:t>
            </a:r>
            <a:endParaRPr lang="zh-TW" altLang="en-US" sz="2800" dirty="0" smtClean="0"/>
          </a:p>
          <a:p>
            <a:r>
              <a:rPr lang="en-US" sz="2800" b="1" dirty="0" smtClean="0"/>
              <a:t>5.</a:t>
            </a:r>
            <a:r>
              <a:rPr lang="zh-TW" altLang="en-US" sz="2800" b="1" dirty="0" smtClean="0"/>
              <a:t>數位典藏</a:t>
            </a:r>
            <a:r>
              <a:rPr lang="en-US" sz="2800" b="1" dirty="0" smtClean="0"/>
              <a:t>1971</a:t>
            </a:r>
            <a:r>
              <a:rPr lang="zh-TW" altLang="en-US" sz="2800" b="1" dirty="0" smtClean="0"/>
              <a:t>畢業紀念冊</a:t>
            </a:r>
            <a:r>
              <a:rPr lang="en-US" sz="2800" b="1" dirty="0" smtClean="0"/>
              <a:t> (5</a:t>
            </a:r>
            <a:r>
              <a:rPr lang="zh-TW" altLang="en-US" sz="2800" b="1" dirty="0" smtClean="0"/>
              <a:t>萬</a:t>
            </a:r>
            <a:r>
              <a:rPr lang="en-US" sz="2800" b="1" dirty="0" smtClean="0"/>
              <a:t>-</a:t>
            </a:r>
            <a:r>
              <a:rPr lang="zh-TW" altLang="en-US" sz="2800" b="1" dirty="0" smtClean="0"/>
              <a:t>含編排</a:t>
            </a:r>
            <a:r>
              <a:rPr lang="en-US" sz="2800" b="1" dirty="0" smtClean="0"/>
              <a:t>,</a:t>
            </a:r>
            <a:r>
              <a:rPr lang="zh-TW" altLang="en-US" sz="2800" b="1" dirty="0" smtClean="0"/>
              <a:t>轉換數位檔</a:t>
            </a:r>
            <a:r>
              <a:rPr lang="en-US" sz="2800" b="1" dirty="0" smtClean="0"/>
              <a:t>,</a:t>
            </a:r>
            <a:r>
              <a:rPr lang="zh-TW" altLang="en-US" sz="2800" b="1" dirty="0" smtClean="0"/>
              <a:t>包裝設計</a:t>
            </a:r>
            <a:r>
              <a:rPr lang="en-US" sz="2800" b="1" dirty="0" smtClean="0"/>
              <a:t>.</a:t>
            </a:r>
            <a:r>
              <a:rPr lang="zh-TW" altLang="en-US" sz="2800" b="1" dirty="0" smtClean="0"/>
              <a:t>不含</a:t>
            </a:r>
            <a:r>
              <a:rPr lang="en-US" sz="2800" b="1" dirty="0" smtClean="0"/>
              <a:t>DVD</a:t>
            </a:r>
            <a:r>
              <a:rPr lang="zh-TW" altLang="en-US" sz="2800" b="1" dirty="0" smtClean="0"/>
              <a:t>製作數量</a:t>
            </a:r>
            <a:r>
              <a:rPr lang="en-US" sz="2800" b="1" dirty="0" smtClean="0"/>
              <a:t>)</a:t>
            </a:r>
            <a:endParaRPr lang="zh-TW" altLang="en-US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/>
              <a:t>餐費</a:t>
            </a:r>
            <a:r>
              <a:rPr lang="en-US" b="1" dirty="0" smtClean="0"/>
              <a:t>:  612,000</a:t>
            </a:r>
            <a:r>
              <a:rPr lang="zh-TW" altLang="en-US" b="1" dirty="0" smtClean="0"/>
              <a:t>元</a:t>
            </a:r>
            <a:endParaRPr lang="en-US" b="1" dirty="0" smtClean="0"/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1.</a:t>
            </a:r>
            <a:r>
              <a:rPr lang="zh-TW" altLang="en-US" b="1" dirty="0" smtClean="0"/>
              <a:t>聚首饗宴</a:t>
            </a:r>
            <a:r>
              <a:rPr lang="en-US" b="1" dirty="0" smtClean="0"/>
              <a:t>: 600</a:t>
            </a:r>
            <a:r>
              <a:rPr lang="zh-TW" altLang="en-US" b="1" dirty="0" smtClean="0"/>
              <a:t>元</a:t>
            </a:r>
            <a:r>
              <a:rPr lang="en-US" b="1" dirty="0" smtClean="0"/>
              <a:t>*1000</a:t>
            </a:r>
            <a:r>
              <a:rPr lang="zh-TW" altLang="en-US" b="1" dirty="0" smtClean="0"/>
              <a:t>人元</a:t>
            </a:r>
            <a:r>
              <a:rPr lang="en-US" b="1" dirty="0" smtClean="0"/>
              <a:t>=600,000</a:t>
            </a:r>
            <a:r>
              <a:rPr lang="zh-TW" altLang="en-US" b="1" dirty="0" smtClean="0"/>
              <a:t>元</a:t>
            </a:r>
            <a:endParaRPr lang="zh-TW" altLang="en-US" dirty="0" smtClean="0"/>
          </a:p>
          <a:p>
            <a:r>
              <a:rPr lang="en-US" b="1" dirty="0" smtClean="0"/>
              <a:t> </a:t>
            </a:r>
            <a:r>
              <a:rPr lang="zh-TW" altLang="en-US" b="1" dirty="0" smtClean="0"/>
              <a:t>  </a:t>
            </a:r>
            <a:r>
              <a:rPr lang="en-US" b="1" dirty="0" smtClean="0"/>
              <a:t>2.</a:t>
            </a:r>
            <a:r>
              <a:rPr lang="zh-TW" altLang="en-US" b="1" dirty="0" smtClean="0"/>
              <a:t>工作人員餐費</a:t>
            </a:r>
            <a:r>
              <a:rPr lang="en-US" b="1" dirty="0" smtClean="0"/>
              <a:t>:80</a:t>
            </a:r>
            <a:r>
              <a:rPr lang="zh-TW" altLang="en-US" b="1" dirty="0" smtClean="0"/>
              <a:t>元</a:t>
            </a:r>
            <a:r>
              <a:rPr lang="en-US" b="1" dirty="0" smtClean="0"/>
              <a:t>/</a:t>
            </a:r>
            <a:r>
              <a:rPr lang="zh-TW" altLang="en-US" b="1" dirty="0" smtClean="0"/>
              <a:t>餐</a:t>
            </a:r>
            <a:r>
              <a:rPr lang="en-US" b="1" dirty="0" smtClean="0"/>
              <a:t>*50</a:t>
            </a:r>
            <a:r>
              <a:rPr lang="zh-TW" altLang="en-US" b="1" dirty="0" smtClean="0"/>
              <a:t>人</a:t>
            </a:r>
            <a:r>
              <a:rPr lang="en-US" b="1" dirty="0" smtClean="0"/>
              <a:t>*3</a:t>
            </a:r>
            <a:r>
              <a:rPr lang="zh-TW" altLang="en-US" b="1" dirty="0" smtClean="0"/>
              <a:t>餐</a:t>
            </a:r>
            <a:r>
              <a:rPr lang="en-US" b="1" dirty="0" smtClean="0"/>
              <a:t>=12,000</a:t>
            </a:r>
            <a:r>
              <a:rPr lang="zh-TW" altLang="en-US" b="1" dirty="0" smtClean="0"/>
              <a:t>元</a:t>
            </a:r>
            <a:r>
              <a:rPr lang="en-US" b="1" dirty="0" smtClean="0"/>
              <a:t>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保險費</a:t>
            </a:r>
            <a:r>
              <a:rPr lang="en-US" b="1" dirty="0" smtClean="0"/>
              <a:t>:</a:t>
            </a:r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1.</a:t>
            </a:r>
            <a:r>
              <a:rPr lang="zh-TW" altLang="en-US" b="1" dirty="0" smtClean="0"/>
              <a:t>人員意外險</a:t>
            </a:r>
            <a:r>
              <a:rPr lang="en-US" b="1" dirty="0" smtClean="0"/>
              <a:t>:(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  </a:t>
            </a:r>
            <a:r>
              <a:rPr lang="en-US" b="1" dirty="0" smtClean="0"/>
              <a:t> 2.</a:t>
            </a:r>
            <a:r>
              <a:rPr lang="zh-TW" altLang="en-US" b="1" dirty="0" smtClean="0"/>
              <a:t>活動場地責任險</a:t>
            </a:r>
            <a:r>
              <a:rPr lang="en-US" b="1" dirty="0" smtClean="0"/>
              <a:t>:(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行政文書雜支</a:t>
            </a:r>
            <a:r>
              <a:rPr lang="en-US" b="1" dirty="0" smtClean="0"/>
              <a:t>: 10</a:t>
            </a:r>
            <a:r>
              <a:rPr lang="zh-TW" altLang="en-US" b="1" dirty="0" smtClean="0"/>
              <a:t>萬</a:t>
            </a:r>
            <a:r>
              <a:rPr lang="en-US" b="1" dirty="0" smtClean="0"/>
              <a:t>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紀念品</a:t>
            </a:r>
            <a:r>
              <a:rPr lang="en-US" b="1" dirty="0" smtClean="0"/>
              <a:t>:</a:t>
            </a:r>
            <a:r>
              <a:rPr lang="zh-TW" altLang="en-US" b="1" dirty="0" smtClean="0"/>
              <a:t>  </a:t>
            </a:r>
            <a:r>
              <a:rPr lang="en-US" altLang="zh-TW" b="1" dirty="0" smtClean="0"/>
              <a:t>330,000</a:t>
            </a:r>
            <a:r>
              <a:rPr lang="zh-TW" altLang="en-US" b="1" dirty="0" smtClean="0"/>
              <a:t>元</a:t>
            </a:r>
            <a:endParaRPr lang="en-US" b="1" dirty="0" smtClean="0"/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1.</a:t>
            </a:r>
            <a:r>
              <a:rPr lang="zh-TW" altLang="en-US" b="1" dirty="0" smtClean="0"/>
              <a:t>設計費</a:t>
            </a:r>
            <a:r>
              <a:rPr lang="en-US" b="1" dirty="0" smtClean="0"/>
              <a:t>:60000</a:t>
            </a:r>
            <a:r>
              <a:rPr lang="zh-TW" altLang="en-US" b="1" dirty="0" smtClean="0"/>
              <a:t>元  </a:t>
            </a:r>
            <a:endParaRPr lang="zh-TW" altLang="en-US" dirty="0" smtClean="0"/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2.</a:t>
            </a:r>
            <a:r>
              <a:rPr lang="zh-TW" altLang="en-US" b="1" dirty="0" smtClean="0"/>
              <a:t>製作費</a:t>
            </a:r>
            <a:r>
              <a:rPr lang="en-US" b="1" dirty="0" smtClean="0"/>
              <a:t>:20</a:t>
            </a:r>
            <a:r>
              <a:rPr lang="zh-TW" altLang="en-US" b="1" dirty="0" smtClean="0"/>
              <a:t>萬元</a:t>
            </a:r>
            <a:r>
              <a:rPr lang="en-US" b="1" dirty="0" smtClean="0"/>
              <a:t>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3.</a:t>
            </a:r>
            <a:r>
              <a:rPr lang="zh-TW" altLang="en-US" b="1" dirty="0" smtClean="0"/>
              <a:t>校友悠遊卡製作費</a:t>
            </a:r>
            <a:r>
              <a:rPr lang="en-US" b="1" dirty="0" smtClean="0"/>
              <a:t>: (</a:t>
            </a:r>
            <a:r>
              <a:rPr lang="zh-TW" altLang="en-US" b="1" dirty="0" smtClean="0"/>
              <a:t>實報實銷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r>
              <a:rPr lang="zh-TW" altLang="en-US" b="1" dirty="0" smtClean="0"/>
              <a:t>   </a:t>
            </a:r>
            <a:r>
              <a:rPr lang="en-US" b="1" dirty="0" smtClean="0"/>
              <a:t>4.</a:t>
            </a:r>
            <a:r>
              <a:rPr lang="zh-TW" altLang="en-US" b="1" dirty="0" smtClean="0"/>
              <a:t>邀請函製作</a:t>
            </a:r>
            <a:r>
              <a:rPr lang="en-US" b="1" dirty="0" smtClean="0"/>
              <a:t>:35</a:t>
            </a:r>
            <a:r>
              <a:rPr lang="zh-TW" altLang="en-US" b="1" dirty="0" smtClean="0"/>
              <a:t>元</a:t>
            </a:r>
            <a:r>
              <a:rPr lang="en-US" b="1" dirty="0" smtClean="0"/>
              <a:t>/</a:t>
            </a:r>
            <a:r>
              <a:rPr lang="zh-TW" altLang="en-US" b="1" dirty="0" smtClean="0"/>
              <a:t>張</a:t>
            </a:r>
            <a:r>
              <a:rPr lang="en-US" b="1" dirty="0" smtClean="0"/>
              <a:t>*2000</a:t>
            </a:r>
            <a:r>
              <a:rPr lang="zh-TW" altLang="en-US" b="1" dirty="0" smtClean="0"/>
              <a:t>元</a:t>
            </a:r>
            <a:r>
              <a:rPr lang="en-US" b="1" dirty="0" smtClean="0"/>
              <a:t>=70,000</a:t>
            </a:r>
            <a:r>
              <a:rPr lang="zh-TW" altLang="en-US" b="1" dirty="0" smtClean="0"/>
              <a:t>元</a:t>
            </a:r>
            <a:endParaRPr lang="zh-TW" altLang="en-US" dirty="0" smtClean="0"/>
          </a:p>
          <a:p>
            <a:r>
              <a:rPr lang="zh-TW" altLang="en-US" b="1" dirty="0" smtClean="0"/>
              <a:t>活動執行預支現金</a:t>
            </a:r>
            <a:r>
              <a:rPr lang="en-US" b="1" dirty="0" smtClean="0"/>
              <a:t>:30</a:t>
            </a:r>
            <a:r>
              <a:rPr lang="zh-TW" altLang="en-US" b="1" dirty="0" smtClean="0"/>
              <a:t>萬元</a:t>
            </a:r>
            <a:endParaRPr lang="zh-TW" altLang="en-US" dirty="0" smtClean="0"/>
          </a:p>
          <a:p>
            <a:r>
              <a:rPr lang="en-US" b="1" u="dbl" dirty="0" smtClean="0"/>
              <a:t>*</a:t>
            </a:r>
            <a:r>
              <a:rPr lang="zh-TW" altLang="en-US" b="1" u="dbl" dirty="0" smtClean="0"/>
              <a:t>以上預算金額會依計劃內容改變和物價波動而調整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 smtClean="0"/>
              <a:t>活動執行</a:t>
            </a:r>
            <a:r>
              <a:rPr lang="en-US" sz="3200" dirty="0" smtClean="0"/>
              <a:t>:</a:t>
            </a:r>
            <a:r>
              <a:rPr lang="zh-TW" altLang="en-US" sz="3200" dirty="0" smtClean="0"/>
              <a:t>由計畫主持人和計畫執行長負責統籌執行</a:t>
            </a:r>
            <a:r>
              <a:rPr lang="zh-TW" altLang="en-US" sz="3200" smtClean="0"/>
              <a:t>並定期向籌備</a:t>
            </a:r>
            <a:r>
              <a:rPr lang="zh-TW" altLang="en-US" sz="3200" dirty="0" smtClean="0"/>
              <a:t>委員會報告</a:t>
            </a:r>
          </a:p>
          <a:p>
            <a:r>
              <a:rPr lang="zh-TW" altLang="en-US" sz="3200" dirty="0" smtClean="0"/>
              <a:t>捐款方式</a:t>
            </a:r>
            <a:r>
              <a:rPr lang="en-US" sz="3200" dirty="0" smtClean="0"/>
              <a:t>:</a:t>
            </a:r>
            <a:r>
              <a:rPr lang="zh-TW" altLang="en-US" sz="3200" dirty="0" smtClean="0"/>
              <a:t>確認校友的捐款方式並統一發布消息</a:t>
            </a:r>
          </a:p>
          <a:p>
            <a:r>
              <a:rPr lang="zh-TW" altLang="en-US" sz="3200" dirty="0" smtClean="0"/>
              <a:t>費用核銷</a:t>
            </a:r>
            <a:r>
              <a:rPr lang="en-US" sz="3200" dirty="0" smtClean="0"/>
              <a:t>:a.</a:t>
            </a:r>
            <a:r>
              <a:rPr lang="zh-TW" altLang="en-US" sz="3200" dirty="0" smtClean="0"/>
              <a:t>發票</a:t>
            </a:r>
          </a:p>
          <a:p>
            <a:r>
              <a:rPr lang="en-US" sz="3200" dirty="0" smtClean="0"/>
              <a:t>      </a:t>
            </a:r>
            <a:r>
              <a:rPr lang="zh-TW" altLang="en-US" sz="3200" dirty="0" smtClean="0"/>
              <a:t>           </a:t>
            </a:r>
            <a:r>
              <a:rPr lang="en-US" sz="3200" dirty="0" smtClean="0"/>
              <a:t> b.</a:t>
            </a:r>
            <a:r>
              <a:rPr lang="zh-TW" altLang="en-US" sz="3200" dirty="0" smtClean="0"/>
              <a:t>收據</a:t>
            </a:r>
          </a:p>
          <a:p>
            <a:r>
              <a:rPr lang="zh-TW" altLang="en-US" sz="3200" dirty="0" smtClean="0"/>
              <a:t>          </a:t>
            </a:r>
            <a:r>
              <a:rPr lang="en-US" sz="3200" dirty="0" smtClean="0"/>
              <a:t>        c.</a:t>
            </a:r>
            <a:r>
              <a:rPr lang="zh-TW" altLang="en-US" sz="3200" dirty="0" smtClean="0"/>
              <a:t>人事費用</a:t>
            </a:r>
          </a:p>
          <a:p>
            <a:r>
              <a:rPr lang="en-US" sz="3200" dirty="0" smtClean="0"/>
              <a:t> </a:t>
            </a:r>
            <a:r>
              <a:rPr lang="zh-TW" altLang="en-US" sz="3200" dirty="0" smtClean="0"/>
              <a:t>邀請函</a:t>
            </a:r>
            <a:r>
              <a:rPr lang="en-US" sz="3200" dirty="0" smtClean="0"/>
              <a:t>:a.</a:t>
            </a:r>
            <a:r>
              <a:rPr lang="zh-TW" altLang="en-US" sz="3200" dirty="0" smtClean="0"/>
              <a:t>設計製作邀請函</a:t>
            </a:r>
          </a:p>
          <a:p>
            <a:r>
              <a:rPr lang="en-US" sz="3200" dirty="0" smtClean="0"/>
              <a:t> </a:t>
            </a:r>
            <a:r>
              <a:rPr lang="zh-TW" altLang="en-US" sz="3200" dirty="0" smtClean="0"/>
              <a:t>       </a:t>
            </a:r>
            <a:r>
              <a:rPr lang="en-US" sz="3200" dirty="0" smtClean="0"/>
              <a:t>      b.</a:t>
            </a:r>
            <a:r>
              <a:rPr lang="zh-TW" altLang="en-US" sz="3200" dirty="0" smtClean="0"/>
              <a:t>確認寄發名單</a:t>
            </a:r>
          </a:p>
          <a:p>
            <a:r>
              <a:rPr lang="en-US" sz="3200" dirty="0" smtClean="0"/>
              <a:t>        </a:t>
            </a:r>
            <a:r>
              <a:rPr lang="zh-TW" altLang="en-US" sz="3200" dirty="0" smtClean="0"/>
              <a:t>      </a:t>
            </a:r>
            <a:r>
              <a:rPr lang="en-US" sz="3200" dirty="0" smtClean="0"/>
              <a:t>c.</a:t>
            </a:r>
            <a:r>
              <a:rPr lang="zh-TW" altLang="en-US" sz="3200" dirty="0" smtClean="0"/>
              <a:t>系所聯絡人掌握參與人數</a:t>
            </a:r>
            <a:r>
              <a:rPr lang="en-US" sz="3200" dirty="0" smtClean="0"/>
              <a:t>(</a:t>
            </a:r>
            <a:r>
              <a:rPr lang="zh-TW" altLang="en-US" sz="3200" dirty="0" smtClean="0"/>
              <a:t>校園活動</a:t>
            </a:r>
            <a:r>
              <a:rPr lang="en-US" sz="3200" dirty="0" smtClean="0"/>
              <a:t>&amp;</a:t>
            </a:r>
            <a:r>
              <a:rPr lang="zh-TW" altLang="en-US" sz="3200" dirty="0" smtClean="0"/>
              <a:t>聚首饗宴</a:t>
            </a:r>
            <a:r>
              <a:rPr lang="en-US" sz="3200" dirty="0" smtClean="0"/>
              <a:t>)</a:t>
            </a:r>
            <a:endParaRPr lang="zh-TW" altLang="en-US" sz="3200" dirty="0" smtClean="0"/>
          </a:p>
          <a:p>
            <a:endParaRPr lang="zh-TW" altLang="en-US" sz="32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宣傳</a:t>
            </a:r>
            <a:r>
              <a:rPr lang="en-US" sz="3200" dirty="0" smtClean="0"/>
              <a:t>:a.</a:t>
            </a:r>
            <a:r>
              <a:rPr lang="zh-TW" altLang="en-US" sz="3200" dirty="0" smtClean="0"/>
              <a:t>網路</a:t>
            </a:r>
            <a:r>
              <a:rPr lang="en-US" sz="3200" dirty="0" smtClean="0"/>
              <a:t>(</a:t>
            </a:r>
            <a:r>
              <a:rPr lang="en-US" sz="3200" dirty="0" err="1" smtClean="0"/>
              <a:t>FaceBook</a:t>
            </a:r>
            <a:r>
              <a:rPr lang="zh-TW" altLang="en-US" sz="3200" dirty="0" smtClean="0"/>
              <a:t>專頁</a:t>
            </a:r>
            <a:r>
              <a:rPr lang="en-US" sz="3200" dirty="0" smtClean="0"/>
              <a:t>;</a:t>
            </a:r>
            <a:r>
              <a:rPr lang="zh-TW" altLang="en-US" sz="3200" dirty="0" smtClean="0"/>
              <a:t>校友聯絡室</a:t>
            </a:r>
            <a:r>
              <a:rPr lang="en-US" sz="3200" dirty="0" smtClean="0"/>
              <a:t>)</a:t>
            </a:r>
            <a:endParaRPr lang="zh-TW" altLang="en-US" sz="3200" dirty="0" smtClean="0"/>
          </a:p>
          <a:p>
            <a:r>
              <a:rPr lang="en-US" sz="3200" dirty="0" smtClean="0"/>
              <a:t>    </a:t>
            </a:r>
            <a:r>
              <a:rPr lang="zh-TW" altLang="en-US" sz="3200" dirty="0" smtClean="0"/>
              <a:t>    </a:t>
            </a:r>
            <a:r>
              <a:rPr lang="en-US" sz="3200" dirty="0" smtClean="0"/>
              <a:t>  b.</a:t>
            </a:r>
            <a:r>
              <a:rPr lang="zh-TW" altLang="en-US" sz="3200" dirty="0" smtClean="0"/>
              <a:t>報紙</a:t>
            </a:r>
          </a:p>
          <a:p>
            <a:r>
              <a:rPr lang="en-US" sz="3200" dirty="0" smtClean="0"/>
              <a:t>     </a:t>
            </a:r>
            <a:r>
              <a:rPr lang="zh-TW" altLang="en-US" sz="3200" dirty="0" smtClean="0"/>
              <a:t>    </a:t>
            </a:r>
            <a:r>
              <a:rPr lang="en-US" sz="3200" dirty="0" smtClean="0"/>
              <a:t> c</a:t>
            </a:r>
            <a:r>
              <a:rPr lang="zh-TW" altLang="en-US" sz="3200" dirty="0" smtClean="0"/>
              <a:t> </a:t>
            </a:r>
            <a:r>
              <a:rPr lang="en-US" sz="3200" dirty="0" smtClean="0"/>
              <a:t>.</a:t>
            </a:r>
            <a:r>
              <a:rPr lang="zh-TW" altLang="en-US" sz="3200" dirty="0" smtClean="0"/>
              <a:t>電子媒體</a:t>
            </a:r>
          </a:p>
          <a:p>
            <a:r>
              <a:rPr lang="en-US" sz="3200" dirty="0" smtClean="0"/>
              <a:t>     </a:t>
            </a:r>
            <a:r>
              <a:rPr lang="zh-TW" altLang="en-US" sz="3200" dirty="0" smtClean="0"/>
              <a:t>    </a:t>
            </a:r>
            <a:r>
              <a:rPr lang="en-US" sz="3200" dirty="0" smtClean="0"/>
              <a:t> d.</a:t>
            </a:r>
            <a:r>
              <a:rPr lang="zh-TW" altLang="en-US" sz="3200" dirty="0" smtClean="0"/>
              <a:t>電台</a:t>
            </a:r>
          </a:p>
          <a:p>
            <a:r>
              <a:rPr lang="en-US" sz="3200" dirty="0" smtClean="0"/>
              <a:t> 9.</a:t>
            </a:r>
            <a:r>
              <a:rPr lang="zh-TW" altLang="en-US" sz="3200" dirty="0" smtClean="0"/>
              <a:t>人物訪談</a:t>
            </a:r>
            <a:r>
              <a:rPr lang="en-US" sz="3200" dirty="0" smtClean="0"/>
              <a:t>:</a:t>
            </a:r>
            <a:r>
              <a:rPr lang="zh-TW" altLang="en-US" sz="3200" dirty="0" smtClean="0"/>
              <a:t>擬定名單</a:t>
            </a:r>
            <a:r>
              <a:rPr lang="en-US" sz="3200" dirty="0" smtClean="0"/>
              <a:t>-</a:t>
            </a:r>
            <a:r>
              <a:rPr lang="zh-TW" altLang="en-US" sz="3200" dirty="0" smtClean="0"/>
              <a:t>邀約</a:t>
            </a:r>
            <a:r>
              <a:rPr lang="en-US" sz="3200" dirty="0" smtClean="0"/>
              <a:t>-</a:t>
            </a:r>
            <a:r>
              <a:rPr lang="zh-TW" altLang="en-US" sz="3200" dirty="0" smtClean="0"/>
              <a:t>錄影工程</a:t>
            </a:r>
            <a:r>
              <a:rPr lang="en-US" sz="3200" dirty="0" smtClean="0"/>
              <a:t>-</a:t>
            </a:r>
            <a:r>
              <a:rPr lang="zh-TW" altLang="en-US" sz="3200" dirty="0" smtClean="0"/>
              <a:t>後製</a:t>
            </a:r>
          </a:p>
          <a:p>
            <a:r>
              <a:rPr lang="en-US" sz="3200" dirty="0" smtClean="0"/>
              <a:t> 10.</a:t>
            </a:r>
            <a:r>
              <a:rPr lang="zh-TW" altLang="en-US" sz="3200" dirty="0" smtClean="0"/>
              <a:t>工作進度表</a:t>
            </a:r>
            <a:r>
              <a:rPr lang="en-US" sz="3200" dirty="0" smtClean="0"/>
              <a:t>:</a:t>
            </a:r>
            <a:r>
              <a:rPr lang="zh-TW" altLang="en-US" sz="3200" dirty="0" smtClean="0"/>
              <a:t>活動內容確立後製作</a:t>
            </a:r>
            <a:r>
              <a:rPr lang="en-US" sz="3200" dirty="0" smtClean="0"/>
              <a:t>!</a:t>
            </a:r>
            <a:endParaRPr lang="zh-TW" altLang="en-US" sz="3200" dirty="0" smtClean="0"/>
          </a:p>
          <a:p>
            <a:r>
              <a:rPr lang="en-US" dirty="0" smtClean="0"/>
              <a:t> </a:t>
            </a:r>
            <a:r>
              <a:rPr lang="en-US" sz="3200" dirty="0" smtClean="0"/>
              <a:t>11.</a:t>
            </a:r>
            <a:r>
              <a:rPr lang="zh-TW" altLang="en-US" sz="3200" dirty="0" smtClean="0"/>
              <a:t>校內事務協調</a:t>
            </a:r>
            <a:r>
              <a:rPr lang="en-US" sz="3200" dirty="0" smtClean="0"/>
              <a:t>:a.</a:t>
            </a:r>
            <a:r>
              <a:rPr lang="zh-TW" altLang="en-US" sz="3200" dirty="0" smtClean="0"/>
              <a:t>租用場地</a:t>
            </a:r>
          </a:p>
          <a:p>
            <a:r>
              <a:rPr lang="en-US" sz="3200" dirty="0" smtClean="0"/>
              <a:t>               </a:t>
            </a:r>
            <a:r>
              <a:rPr lang="zh-TW" altLang="en-US" sz="3200" dirty="0" smtClean="0"/>
              <a:t>               </a:t>
            </a:r>
            <a:r>
              <a:rPr lang="en-US" sz="3200" dirty="0" smtClean="0"/>
              <a:t>b.</a:t>
            </a:r>
            <a:r>
              <a:rPr lang="zh-TW" altLang="en-US" sz="3200" dirty="0" smtClean="0"/>
              <a:t>各系所協調</a:t>
            </a:r>
          </a:p>
          <a:p>
            <a:r>
              <a:rPr lang="en-US" sz="3200" dirty="0" smtClean="0"/>
              <a:t> </a:t>
            </a:r>
            <a:r>
              <a:rPr lang="zh-TW" altLang="en-US" sz="3200" dirty="0" smtClean="0"/>
              <a:t>               </a:t>
            </a:r>
            <a:r>
              <a:rPr lang="en-US" sz="3200" dirty="0" smtClean="0"/>
              <a:t>              c.</a:t>
            </a:r>
            <a:r>
              <a:rPr lang="zh-TW" altLang="en-US" sz="3200" dirty="0" smtClean="0"/>
              <a:t>校長</a:t>
            </a:r>
            <a:r>
              <a:rPr lang="en-US" sz="3200" dirty="0" smtClean="0"/>
              <a:t>,</a:t>
            </a:r>
            <a:r>
              <a:rPr lang="zh-TW" altLang="en-US" sz="3200" dirty="0" smtClean="0"/>
              <a:t>貴賓邀請</a:t>
            </a:r>
          </a:p>
          <a:p>
            <a:r>
              <a:rPr lang="en-US" sz="3200" dirty="0" smtClean="0"/>
              <a:t>               </a:t>
            </a:r>
            <a:r>
              <a:rPr lang="zh-TW" altLang="en-US" sz="3200" dirty="0" smtClean="0"/>
              <a:t>               </a:t>
            </a:r>
            <a:r>
              <a:rPr lang="en-US" sz="3200" dirty="0" smtClean="0"/>
              <a:t>d.</a:t>
            </a:r>
            <a:r>
              <a:rPr lang="zh-TW" altLang="en-US" sz="3200" dirty="0" smtClean="0"/>
              <a:t>協助散策之旅</a:t>
            </a:r>
            <a:r>
              <a:rPr lang="en-US" dirty="0" smtClean="0"/>
              <a:t> 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 smtClean="0"/>
              <a:t>結案</a:t>
            </a:r>
            <a:r>
              <a:rPr lang="en-US" sz="3200" dirty="0" smtClean="0"/>
              <a:t>:a.</a:t>
            </a:r>
            <a:r>
              <a:rPr lang="zh-TW" altLang="en-US" sz="3200" dirty="0" smtClean="0"/>
              <a:t>會計帳務結算</a:t>
            </a:r>
          </a:p>
          <a:p>
            <a:r>
              <a:rPr lang="zh-TW" altLang="en-US" sz="3200" dirty="0" smtClean="0"/>
              <a:t>  </a:t>
            </a:r>
            <a:r>
              <a:rPr lang="en-US" sz="3200" dirty="0" smtClean="0"/>
              <a:t>       b.</a:t>
            </a:r>
            <a:r>
              <a:rPr lang="zh-TW" altLang="en-US" sz="3200" dirty="0" smtClean="0"/>
              <a:t>活動紀錄整理歸檔</a:t>
            </a:r>
          </a:p>
          <a:p>
            <a:r>
              <a:rPr lang="zh-TW" altLang="en-US" sz="3200" dirty="0" smtClean="0"/>
              <a:t>  </a:t>
            </a:r>
            <a:r>
              <a:rPr lang="en-US" sz="3200" dirty="0" smtClean="0"/>
              <a:t>       c.</a:t>
            </a:r>
            <a:r>
              <a:rPr lang="zh-TW" altLang="en-US" sz="3200" dirty="0" smtClean="0"/>
              <a:t>寄發活動紀念影音紀錄</a:t>
            </a:r>
            <a:r>
              <a:rPr lang="en-US" sz="3200" dirty="0" smtClean="0"/>
              <a:t>DVD</a:t>
            </a:r>
            <a:endParaRPr lang="zh-TW" altLang="en-US" sz="3200" dirty="0" smtClean="0"/>
          </a:p>
          <a:p>
            <a:r>
              <a:rPr lang="zh-TW" altLang="en-US" sz="3200" dirty="0" smtClean="0"/>
              <a:t>  </a:t>
            </a:r>
            <a:r>
              <a:rPr lang="en-US" sz="3200" dirty="0" smtClean="0"/>
              <a:t>       d.</a:t>
            </a:r>
            <a:r>
              <a:rPr lang="zh-TW" altLang="en-US" sz="3200" dirty="0" smtClean="0"/>
              <a:t>活動總檢討</a:t>
            </a:r>
          </a:p>
          <a:p>
            <a:r>
              <a:rPr lang="zh-TW" altLang="en-US" sz="3200" dirty="0" smtClean="0"/>
              <a:t>其他</a:t>
            </a:r>
            <a:r>
              <a:rPr lang="en-US" sz="3200" dirty="0" smtClean="0"/>
              <a:t>: 1.</a:t>
            </a:r>
            <a:r>
              <a:rPr lang="zh-TW" altLang="en-US" sz="3200" dirty="0" smtClean="0"/>
              <a:t>開發台大新舊資源</a:t>
            </a:r>
          </a:p>
          <a:p>
            <a:r>
              <a:rPr lang="zh-TW" altLang="en-US" sz="3200" dirty="0" smtClean="0"/>
              <a:t> </a:t>
            </a:r>
            <a:r>
              <a:rPr lang="en-US" sz="3200" dirty="0" smtClean="0"/>
              <a:t>         2.</a:t>
            </a:r>
            <a:r>
              <a:rPr lang="zh-TW" altLang="en-US" sz="3200" dirty="0" smtClean="0"/>
              <a:t>組織運作的適當性</a:t>
            </a:r>
          </a:p>
          <a:p>
            <a:r>
              <a:rPr lang="zh-TW" altLang="en-US" sz="3200" dirty="0" smtClean="0"/>
              <a:t> </a:t>
            </a:r>
            <a:r>
              <a:rPr lang="en-US" sz="3200" dirty="0" smtClean="0"/>
              <a:t>         3.</a:t>
            </a:r>
            <a:r>
              <a:rPr lang="zh-TW" altLang="en-US" sz="3200" dirty="0" smtClean="0"/>
              <a:t>邀請</a:t>
            </a:r>
            <a:r>
              <a:rPr lang="en-US" sz="3200" dirty="0" smtClean="0"/>
              <a:t>50</a:t>
            </a:r>
            <a:r>
              <a:rPr lang="zh-TW" altLang="en-US" sz="3200" dirty="0" smtClean="0"/>
              <a:t>年校友</a:t>
            </a:r>
          </a:p>
          <a:p>
            <a:r>
              <a:rPr lang="zh-TW" altLang="en-US" sz="3200" dirty="0" smtClean="0"/>
              <a:t> </a:t>
            </a:r>
            <a:r>
              <a:rPr lang="en-US" sz="3200" dirty="0" smtClean="0"/>
              <a:t>         4.</a:t>
            </a:r>
            <a:r>
              <a:rPr lang="zh-TW" altLang="en-US" sz="3200" dirty="0" smtClean="0"/>
              <a:t>回台機票</a:t>
            </a:r>
            <a:r>
              <a:rPr lang="en-US" sz="3200" dirty="0" smtClean="0"/>
              <a:t>,</a:t>
            </a:r>
            <a:r>
              <a:rPr lang="zh-TW" altLang="en-US" sz="3200" dirty="0" smtClean="0"/>
              <a:t>住宿優惠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1800" dirty="0" smtClean="0"/>
              <a:t>劉權富，陳龍傑</a:t>
            </a:r>
            <a:endParaRPr lang="en-US" altLang="zh-TW" sz="1800" dirty="0" smtClean="0"/>
          </a:p>
          <a:p>
            <a:pPr>
              <a:buNone/>
            </a:pPr>
            <a:r>
              <a:rPr lang="zh-TW" altLang="en-US" sz="3200" dirty="0" smtClean="0"/>
              <a:t>    </a:t>
            </a:r>
            <a:r>
              <a:rPr lang="zh-TW" altLang="en-US" sz="4000" dirty="0" smtClean="0"/>
              <a:t>感謝</a:t>
            </a:r>
            <a:r>
              <a:rPr lang="en-US" altLang="zh-TW" sz="4000" dirty="0" smtClean="0"/>
              <a:t>!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r>
              <a:rPr lang="en-US" altLang="zh-TW" sz="8000" dirty="0" smtClean="0"/>
              <a:t>Q</a:t>
            </a:r>
            <a:r>
              <a:rPr lang="zh-TW" altLang="en-US" sz="8000" dirty="0" smtClean="0"/>
              <a:t> </a:t>
            </a:r>
            <a:r>
              <a:rPr lang="en-US" altLang="zh-TW" sz="8000" dirty="0" smtClean="0"/>
              <a:t>&amp;</a:t>
            </a:r>
            <a:r>
              <a:rPr lang="zh-TW" altLang="en-US" sz="8000" dirty="0" smtClean="0"/>
              <a:t> </a:t>
            </a:r>
            <a:r>
              <a:rPr lang="en-US" altLang="zh-TW" sz="8000" dirty="0" smtClean="0"/>
              <a:t>A</a:t>
            </a:r>
            <a:endParaRPr lang="zh-TW" altLang="en-US" sz="8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42910" y="1524000"/>
            <a:ext cx="7715304" cy="45720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中華民國退出聯合國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 marL="514350" lvl="0" indent="-514350"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保衛釣魚台運動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(1971.4.12~6.17)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「言論自由在台大」座談會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(1971.10.15)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「民主生活在台大」座談會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(1971.11.25)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「全面改選中央民意代表」辯論會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(1971.12.7)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「批判小市民心聲」座談會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(1971.5.2)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 marL="514350" indent="-514350"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叛逆的青春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──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對權威、現狀與主流的質疑與反抗</a:t>
            </a:r>
          </a:p>
          <a:p>
            <a:pPr marL="514350" indent="-514350">
              <a:buNone/>
            </a:pPr>
            <a:r>
              <a:rPr lang="zh-TW" altLang="en-US" sz="3200" dirty="0" smtClean="0">
                <a:solidFill>
                  <a:schemeClr val="tx2">
                    <a:lumMod val="90000"/>
                  </a:schemeClr>
                </a:solidFill>
                <a:latin typeface="Cambria Math" pitchFamily="18" charset="0"/>
                <a:ea typeface="標楷體" pitchFamily="65" charset="-120"/>
              </a:rPr>
              <a:t>不信青春喚不回，不容青史盡成灰</a:t>
            </a:r>
          </a:p>
          <a:p>
            <a:pPr marL="514350" indent="-514350">
              <a:buNone/>
            </a:pPr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參考背景資料</a:t>
            </a:r>
            <a:r>
              <a:rPr b="1" baseline="0" dirty="0" smtClean="0">
                <a:latin typeface="Cambria Math" pitchFamily="18" charset="0"/>
                <a:ea typeface="標楷體" pitchFamily="65" charset="-120"/>
              </a:rPr>
              <a:t>:</a:t>
            </a:r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42910" y="714356"/>
            <a:ext cx="7786742" cy="538164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一九七○年代背景聆聽</a:t>
            </a:r>
          </a:p>
          <a:p>
            <a:pPr>
              <a:buNone/>
            </a:pP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在地：文夏、洪一峰、陳芬蘭、吳靜嫻、包娜娜、謝雷、青山等</a:t>
            </a:r>
          </a:p>
          <a:p>
            <a:pPr>
              <a:buNone/>
            </a:pP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歐美：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Bob Dylan, Joan Baez, Beatles, Rolling Stone, the Doors, etc.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西洋音樂</a:t>
            </a:r>
          </a:p>
          <a:p>
            <a:pPr>
              <a:buNone/>
            </a:pP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錢永祥為</a:t>
            </a:r>
            <a:r>
              <a:rPr lang="en-US" altLang="zh-TW" baseline="0" dirty="0" smtClean="0">
                <a:latin typeface="Cambria Math" pitchFamily="18" charset="0"/>
                <a:ea typeface="標楷體" pitchFamily="65" charset="-120"/>
              </a:rPr>
              <a:t>《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青春之歌</a:t>
            </a:r>
            <a:r>
              <a:rPr lang="en-US" altLang="zh-TW" baseline="0" dirty="0" smtClean="0">
                <a:latin typeface="Cambria Math" pitchFamily="18" charset="0"/>
                <a:ea typeface="標楷體" pitchFamily="65" charset="-120"/>
              </a:rPr>
              <a:t>》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作跋裡的一段話：</a:t>
            </a:r>
          </a:p>
          <a:p>
            <a:pPr>
              <a:buNone/>
            </a:pP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一群活得認真的朋友，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一個自信不平凡的時代，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一段豐富而狼狽的經歷。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baseline="0" dirty="0" smtClean="0">
                <a:latin typeface="Cambria Math" pitchFamily="18" charset="0"/>
                <a:ea typeface="標楷體" pitchFamily="65" charset="-120"/>
              </a:rPr>
              <a:t>不凡的七一成就不凡的你</a:t>
            </a:r>
            <a:endParaRPr lang="zh-TW" altLang="en-US" sz="3600" baseline="0" dirty="0" smtClean="0">
              <a:solidFill>
                <a:schemeClr val="tx2">
                  <a:lumMod val="90000"/>
                </a:schemeClr>
              </a:solidFill>
              <a:latin typeface="Cambria Math" pitchFamily="18" charset="0"/>
              <a:ea typeface="標楷體" pitchFamily="65" charset="-120"/>
            </a:endParaRPr>
          </a:p>
          <a:p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11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月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14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日 星期一 舉辦暖身聚會</a:t>
            </a:r>
            <a:endParaRPr lang="zh-TW" altLang="en-US" sz="30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 11月15日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 星期二</a:t>
            </a:r>
            <a:endParaRPr lang="en-US" altLang="zh-TW" sz="3000" b="1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14:00 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報到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-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傅鐘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相聚舞台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0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   15:00 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重聚活動開始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參考重聚活動內容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0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   17:00 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聚首饗宴會場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參考聚首饗宴活動內容</a:t>
            </a:r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0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   21:00 </a:t>
            </a:r>
            <a:r>
              <a:rPr lang="zh-TW" altLang="en-US" sz="3000" baseline="0" dirty="0" smtClean="0">
                <a:latin typeface="Cambria Math" pitchFamily="18" charset="0"/>
                <a:ea typeface="標楷體" pitchFamily="65" charset="-120"/>
              </a:rPr>
              <a:t>期待再相會</a:t>
            </a:r>
          </a:p>
          <a:p>
            <a:r>
              <a:rPr lang="en-US" sz="3000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11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月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16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日 星期三 續攤之旅</a:t>
            </a:r>
            <a:r>
              <a:rPr lang="en-US" sz="3000" b="1" baseline="0" dirty="0" smtClean="0">
                <a:latin typeface="Cambria Math" pitchFamily="18" charset="0"/>
                <a:ea typeface="標楷體" pitchFamily="65" charset="-120"/>
              </a:rPr>
              <a:t>--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台鐵環島</a:t>
            </a:r>
            <a:r>
              <a:rPr lang="en-US" altLang="zh-TW" sz="3000" b="1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000" b="1" baseline="0" dirty="0" smtClean="0">
                <a:latin typeface="Cambria Math" pitchFamily="18" charset="0"/>
                <a:ea typeface="標楷體" pitchFamily="65" charset="-120"/>
              </a:rPr>
              <a:t>暫定</a:t>
            </a:r>
            <a:r>
              <a:rPr lang="en-US" altLang="zh-TW" sz="3000" b="1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000" baseline="0" dirty="0">
              <a:latin typeface="Cambria Math" pitchFamily="18" charset="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活動時間表</a:t>
            </a:r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42910" y="1524000"/>
            <a:ext cx="7786742" cy="4572000"/>
          </a:xfrm>
        </p:spPr>
        <p:txBody>
          <a:bodyPr/>
          <a:lstStyle/>
          <a:p>
            <a:pPr lvl="0"/>
            <a:r>
              <a:rPr lang="zh-TW" altLang="en-US" sz="3600" baseline="0" dirty="0" smtClean="0">
                <a:latin typeface="Cambria Math" pitchFamily="18" charset="0"/>
                <a:ea typeface="標楷體" pitchFamily="65" charset="-120"/>
              </a:rPr>
              <a:t>時間軸</a:t>
            </a:r>
            <a:r>
              <a:rPr lang="en-US" sz="3600" baseline="0" dirty="0" smtClean="0">
                <a:latin typeface="Cambria Math" pitchFamily="18" charset="0"/>
                <a:ea typeface="標楷體" pitchFamily="65" charset="-120"/>
              </a:rPr>
              <a:t>-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 </a:t>
            </a:r>
          </a:p>
          <a:p>
            <a:pPr lvl="0"/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1.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辦理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40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年紀念悠遊卡校友證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現場</a:t>
            </a:r>
            <a:r>
              <a:rPr lang="en-US" altLang="zh-TW" sz="3200" baseline="0" dirty="0" smtClean="0">
                <a:latin typeface="Cambria Math" pitchFamily="18" charset="0"/>
                <a:ea typeface="標楷體" pitchFamily="65" charset="-120"/>
              </a:rPr>
              <a:t>/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預先收費製作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 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2.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數位典藏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1971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畢業紀念冊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事先製作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3.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台大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71-11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院系回顧</a:t>
            </a:r>
            <a:r>
              <a:rPr lang="en-US" altLang="zh-TW" sz="3200" baseline="0" dirty="0" smtClean="0">
                <a:latin typeface="Cambria Math" pitchFamily="18" charset="0"/>
                <a:ea typeface="標楷體" pitchFamily="65" charset="-120"/>
              </a:rPr>
              <a:t>(HD-DVD)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4.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紀念別針</a:t>
            </a:r>
            <a:r>
              <a:rPr lang="en-US" altLang="zh-TW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男及女</a:t>
            </a:r>
            <a:r>
              <a:rPr lang="en-US" altLang="zh-TW" sz="32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事先設計製作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現場發送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baseline="0" dirty="0" smtClean="0">
                <a:latin typeface="Cambria Math" pitchFamily="18" charset="0"/>
                <a:ea typeface="標楷體" pitchFamily="65" charset="-120"/>
              </a:rPr>
              <a:t>11/15</a:t>
            </a:r>
            <a:r>
              <a:rPr lang="zh-TW" altLang="en-US" b="1" baseline="0" dirty="0" smtClean="0">
                <a:latin typeface="Cambria Math" pitchFamily="18" charset="0"/>
                <a:ea typeface="標楷體" pitchFamily="65" charset="-120"/>
              </a:rPr>
              <a:t>重聚活動</a:t>
            </a:r>
            <a:r>
              <a:rPr b="1" baseline="0" dirty="0" smtClean="0">
                <a:latin typeface="Cambria Math" pitchFamily="18" charset="0"/>
                <a:ea typeface="標楷體" pitchFamily="65" charset="-120"/>
              </a:rPr>
              <a:t>:</a:t>
            </a:r>
            <a:endParaRPr lang="zh-TW" altLang="en-US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71472" y="571480"/>
            <a:ext cx="8072494" cy="6072230"/>
          </a:xfrm>
        </p:spPr>
        <p:txBody>
          <a:bodyPr>
            <a:normAutofit lnSpcReduction="10000"/>
          </a:bodyPr>
          <a:lstStyle/>
          <a:p>
            <a:r>
              <a:rPr lang="zh-TW" altLang="en-US" sz="3600" baseline="0" dirty="0" smtClean="0">
                <a:latin typeface="Cambria Math" pitchFamily="18" charset="0"/>
                <a:ea typeface="標楷體" pitchFamily="65" charset="-120"/>
              </a:rPr>
              <a:t>空間軸</a:t>
            </a:r>
            <a:r>
              <a:rPr lang="en-US" sz="3600" baseline="0" dirty="0" smtClean="0">
                <a:latin typeface="Cambria Math" pitchFamily="18" charset="0"/>
                <a:ea typeface="標楷體" pitchFamily="65" charset="-120"/>
              </a:rPr>
              <a:t>-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</a:t>
            </a: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1.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校友傅鐘報到處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重聚舞台搭設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燈光音響器材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發電機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2.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紀念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T-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恤</a:t>
            </a:r>
            <a:r>
              <a:rPr lang="en-US" altLang="zh-TW" sz="2800" baseline="0" dirty="0" smtClean="0">
                <a:latin typeface="Cambria Math" pitchFamily="18" charset="0"/>
                <a:ea typeface="標楷體" pitchFamily="65" charset="-120"/>
              </a:rPr>
              <a:t>/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帽子</a:t>
            </a:r>
            <a:r>
              <a:rPr lang="en-US" altLang="zh-TW" sz="2800" baseline="0" dirty="0" smtClean="0">
                <a:latin typeface="Cambria Math" pitchFamily="18" charset="0"/>
                <a:ea typeface="標楷體" pitchFamily="65" charset="-120"/>
              </a:rPr>
              <a:t>/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圍巾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事先設計製作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現場販售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3.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活動現場接送電動車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租用電動車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 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需駕駛員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4.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現場醫護站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台大保健中心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5.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活動交通路線指標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製作指示牌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活動旗幟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人員導引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6.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媒體接待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邀請媒體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發新聞稿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協調器材進出校園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7.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聚首饗宴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租用場地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安排外燴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燈光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音響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投影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發電機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 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場地佈置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主持人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現場錄影轉播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…)</a:t>
            </a:r>
            <a:endParaRPr lang="zh-TW" altLang="en-US" sz="28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8.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雨天計畫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雨棚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雨衣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雨傘</a:t>
            </a:r>
            <a:r>
              <a:rPr lang="en-US" sz="2800" baseline="0" dirty="0" smtClean="0">
                <a:latin typeface="Cambria Math" pitchFamily="18" charset="0"/>
                <a:ea typeface="標楷體" pitchFamily="65" charset="-120"/>
              </a:rPr>
              <a:t>…)</a:t>
            </a:r>
            <a:endParaRPr lang="zh-TW" altLang="en-US" sz="2800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 fontScale="92500"/>
          </a:bodyPr>
          <a:lstStyle/>
          <a:p>
            <a:r>
              <a:rPr lang="zh-TW" altLang="en-US" sz="4200" baseline="0" dirty="0" smtClean="0">
                <a:latin typeface="Cambria Math" pitchFamily="18" charset="0"/>
                <a:ea typeface="標楷體" pitchFamily="65" charset="-120"/>
              </a:rPr>
              <a:t>文化軸</a:t>
            </a:r>
            <a:r>
              <a:rPr lang="en-US" sz="4200" baseline="0" dirty="0" smtClean="0">
                <a:latin typeface="Cambria Math" pitchFamily="18" charset="0"/>
                <a:ea typeface="標楷體" pitchFamily="65" charset="-120"/>
              </a:rPr>
              <a:t>-</a:t>
            </a:r>
          </a:p>
          <a:p>
            <a:r>
              <a:rPr lang="en-US" sz="3800" baseline="0" dirty="0" smtClean="0">
                <a:latin typeface="Cambria Math" pitchFamily="18" charset="0"/>
                <a:ea typeface="標楷體" pitchFamily="65" charset="-120"/>
              </a:rPr>
              <a:t>1.</a:t>
            </a:r>
            <a:r>
              <a:rPr lang="zh-TW" altLang="en-US" sz="3800" baseline="0" dirty="0" smtClean="0">
                <a:latin typeface="Cambria Math" pitchFamily="18" charset="0"/>
                <a:ea typeface="標楷體" pitchFamily="65" charset="-120"/>
              </a:rPr>
              <a:t>椰林散策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(a.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溫州街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19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巷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b.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瑠公圳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c.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農場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…)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委託台大校園導覽解說社規劃執行文化之旅路線</a:t>
            </a:r>
            <a:r>
              <a:rPr lang="en-US" altLang="zh-TW" sz="28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800" baseline="0" dirty="0" smtClean="0">
                <a:latin typeface="Cambria Math" pitchFamily="18" charset="0"/>
                <a:ea typeface="標楷體" pitchFamily="65" charset="-120"/>
              </a:rPr>
              <a:t> 酌付工讀金</a:t>
            </a:r>
            <a:r>
              <a:rPr lang="en-US" altLang="zh-TW" sz="28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500" baseline="0" dirty="0" smtClean="0">
                <a:latin typeface="Cambria Math" pitchFamily="18" charset="0"/>
                <a:ea typeface="標楷體" pitchFamily="65" charset="-120"/>
              </a:rPr>
              <a:t>2.</a:t>
            </a:r>
            <a:r>
              <a:rPr lang="zh-TW" altLang="en-US" sz="3500" baseline="0" dirty="0" smtClean="0">
                <a:latin typeface="Cambria Math" pitchFamily="18" charset="0"/>
                <a:ea typeface="標楷體" pitchFamily="65" charset="-120"/>
              </a:rPr>
              <a:t>數位校園導覽系統延伸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懷舊</a:t>
            </a:r>
            <a:r>
              <a:rPr lang="en-US" altLang="zh-TW" baseline="0" dirty="0" smtClean="0">
                <a:latin typeface="Cambria Math" pitchFamily="18" charset="0"/>
                <a:ea typeface="標楷體" pitchFamily="65" charset="-120"/>
              </a:rPr>
              <a:t>71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台大</a:t>
            </a:r>
            <a:r>
              <a:rPr lang="en-US" altLang="zh-TW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                    台大授權、全球定位股份有限公司 （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X4GPS.COM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）規劃開發的「台灣大學個人化行動導覽」</a:t>
            </a:r>
            <a:r>
              <a:rPr lang="en-US" baseline="0" dirty="0" err="1" smtClean="0">
                <a:latin typeface="Cambria Math" pitchFamily="18" charset="0"/>
                <a:ea typeface="標楷體" pitchFamily="65" charset="-120"/>
              </a:rPr>
              <a:t>iPhone</a:t>
            </a:r>
            <a:r>
              <a:rPr lang="zh-TW" altLang="en-US" baseline="0" dirty="0" smtClean="0">
                <a:latin typeface="Cambria Math" pitchFamily="18" charset="0"/>
                <a:ea typeface="標楷體" pitchFamily="65" charset="-120"/>
              </a:rPr>
              <a:t>應用程式。</a:t>
            </a:r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endParaRPr lang="zh-TW" altLang="en-US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3.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呼叫老同學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活動廣播系統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現場主持人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 4.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活動現場個人攝影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攝影人員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現場製作紀念照片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 </a:t>
            </a:r>
            <a:endParaRPr lang="zh-TW" altLang="en-US" sz="32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 5.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感謝狀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事先製作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, </a:t>
            </a:r>
            <a:r>
              <a:rPr lang="zh-TW" altLang="en-US" sz="3200" baseline="0" dirty="0" smtClean="0">
                <a:latin typeface="Cambria Math" pitchFamily="18" charset="0"/>
                <a:ea typeface="標楷體" pitchFamily="65" charset="-120"/>
              </a:rPr>
              <a:t>擬定名單</a:t>
            </a:r>
            <a:r>
              <a:rPr lang="en-US" sz="32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3200" baseline="0" dirty="0"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Autofit/>
          </a:bodyPr>
          <a:lstStyle/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1.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地點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: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台大綜合體育館 或舊體育館</a:t>
            </a: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2.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日期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: 11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月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14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日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舞台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燈光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音響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投影設備進場佈置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      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      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 11月15日 (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場地佈置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主持人和表演節目排練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布置外燴餐飲區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3.</a:t>
            </a:r>
            <a:r>
              <a:rPr lang="en-US" sz="2400" b="1" baseline="0" dirty="0" smtClean="0">
                <a:latin typeface="Cambria Math" pitchFamily="18" charset="0"/>
                <a:ea typeface="標楷體" pitchFamily="65" charset="-120"/>
              </a:rPr>
              <a:t> 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11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月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14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日舉辦重聚暖身聚會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另外安排出席人員</a:t>
            </a:r>
            <a:r>
              <a:rPr lang="zh-TW" altLang="en-US" sz="2400" dirty="0" smtClean="0">
                <a:latin typeface="Cambria Math" pitchFamily="18" charset="0"/>
                <a:ea typeface="標楷體" pitchFamily="65" charset="-120"/>
              </a:rPr>
              <a:t>，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地點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   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11月15日 (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上午外燴單位進場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確認晚宴動線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 4.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聚首饗宴流程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:17:00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進場時間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(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現場播放台大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71-11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院系回顧影片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18:00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主持人宣佈開始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校長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貴賓致詞</a:t>
            </a:r>
          </a:p>
          <a:p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18:30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表演節目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(40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年重聚社團呈現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?)</a:t>
            </a:r>
            <a:endParaRPr lang="zh-TW" altLang="en-US" sz="2400" baseline="0" dirty="0" smtClean="0">
              <a:latin typeface="Cambria Math" pitchFamily="18" charset="0"/>
              <a:ea typeface="標楷體" pitchFamily="65" charset="-120"/>
            </a:endParaRP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 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交流敘舊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 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合照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全程錄影</a:t>
            </a:r>
          </a:p>
          <a:p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  21:00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校友交接儀式</a:t>
            </a:r>
            <a:r>
              <a:rPr lang="en-US" sz="2400" baseline="0" dirty="0" smtClean="0">
                <a:latin typeface="Cambria Math" pitchFamily="18" charset="0"/>
                <a:ea typeface="標楷體" pitchFamily="65" charset="-120"/>
              </a:rPr>
              <a:t>,</a:t>
            </a:r>
            <a:r>
              <a:rPr lang="zh-TW" altLang="en-US" sz="2400" baseline="0" dirty="0" smtClean="0">
                <a:latin typeface="Cambria Math" pitchFamily="18" charset="0"/>
                <a:ea typeface="標楷體" pitchFamily="65" charset="-120"/>
              </a:rPr>
              <a:t>期待再相會</a:t>
            </a:r>
            <a:endParaRPr lang="zh-TW" altLang="en-US" sz="2400" baseline="0" dirty="0">
              <a:latin typeface="Cambria Math" pitchFamily="18" charset="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zh-TW" altLang="en-US" sz="4000" b="1" baseline="0" dirty="0" smtClean="0">
                <a:effectLst/>
                <a:latin typeface="Cambria Math" pitchFamily="18" charset="0"/>
                <a:ea typeface="標楷體" pitchFamily="65" charset="-120"/>
              </a:rPr>
              <a:t>聚首饗宴</a:t>
            </a:r>
            <a:r>
              <a:rPr sz="40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標楷體" pitchFamily="65" charset="-120"/>
              </a:rPr>
              <a:t>:</a:t>
            </a:r>
            <a:endParaRPr lang="zh-TW" altLang="en-US" sz="40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/>
              <a:t>籌備委員會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  </a:t>
            </a:r>
            <a:r>
              <a:rPr lang="en-US" sz="3200" dirty="0" smtClean="0"/>
              <a:t>1.</a:t>
            </a:r>
            <a:r>
              <a:rPr lang="zh-TW" altLang="en-US" sz="3200" dirty="0" smtClean="0"/>
              <a:t> 工作分組</a:t>
            </a:r>
            <a:r>
              <a:rPr lang="en-US" sz="3200" dirty="0" smtClean="0"/>
              <a:t>-</a:t>
            </a:r>
            <a:r>
              <a:rPr lang="zh-TW" altLang="en-US" sz="3200" dirty="0" smtClean="0"/>
              <a:t>財務組</a:t>
            </a:r>
            <a:r>
              <a:rPr lang="en-US" sz="3200" dirty="0" smtClean="0"/>
              <a:t>, </a:t>
            </a:r>
            <a:r>
              <a:rPr lang="zh-TW" altLang="en-US" sz="3200" dirty="0" smtClean="0"/>
              <a:t>活動企劃組</a:t>
            </a:r>
            <a:r>
              <a:rPr lang="en-US" sz="3200" dirty="0" smtClean="0"/>
              <a:t>, </a:t>
            </a:r>
            <a:r>
              <a:rPr lang="zh-TW" altLang="en-US" sz="3200" dirty="0" smtClean="0"/>
              <a:t>行政組</a:t>
            </a:r>
            <a:r>
              <a:rPr lang="en-US" sz="3200" dirty="0" smtClean="0"/>
              <a:t>, </a:t>
            </a:r>
            <a:r>
              <a:rPr lang="zh-TW" altLang="en-US" sz="3200" dirty="0" smtClean="0"/>
              <a:t>聯絡組</a:t>
            </a:r>
            <a:r>
              <a:rPr lang="en-US" sz="3200" dirty="0" smtClean="0"/>
              <a:t>, </a:t>
            </a:r>
            <a:r>
              <a:rPr lang="zh-TW" altLang="en-US" sz="3200" dirty="0" smtClean="0"/>
              <a:t>秘書組</a:t>
            </a:r>
          </a:p>
          <a:p>
            <a:r>
              <a:rPr lang="en-US" sz="3200" dirty="0" smtClean="0"/>
              <a:t>  2.</a:t>
            </a:r>
            <a:r>
              <a:rPr lang="zh-TW" altLang="en-US" sz="3200" dirty="0" smtClean="0"/>
              <a:t> 活動計劃</a:t>
            </a:r>
            <a:r>
              <a:rPr lang="en-US" sz="3200" dirty="0" smtClean="0"/>
              <a:t>-</a:t>
            </a:r>
            <a:r>
              <a:rPr lang="zh-TW" altLang="en-US" sz="3200" dirty="0" smtClean="0"/>
              <a:t>職務分工</a:t>
            </a:r>
            <a:r>
              <a:rPr lang="en-US" sz="3200" dirty="0" smtClean="0"/>
              <a:t>;</a:t>
            </a:r>
            <a:r>
              <a:rPr lang="zh-TW" altLang="en-US" sz="3200" dirty="0" smtClean="0"/>
              <a:t>確定工作人員名單</a:t>
            </a:r>
            <a:r>
              <a:rPr lang="en-US" sz="3200" dirty="0" smtClean="0"/>
              <a:t>;</a:t>
            </a:r>
            <a:r>
              <a:rPr lang="zh-TW" altLang="en-US" sz="3200" dirty="0" smtClean="0"/>
              <a:t>活動當天人力編制</a:t>
            </a:r>
          </a:p>
          <a:p>
            <a:r>
              <a:rPr lang="en-US" sz="3200" dirty="0" smtClean="0"/>
              <a:t> </a:t>
            </a:r>
            <a:endParaRPr lang="zh-TW" altLang="en-US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/>
              </a:rPr>
              <a:t>組織架構</a:t>
            </a:r>
            <a:endParaRPr lang="zh-TW" altLang="en-US" b="1" dirty="0"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197</TotalTime>
  <Words>1364</Words>
  <Application>Microsoft Office PowerPoint</Application>
  <PresentationFormat>如螢幕大小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宣紙</vt:lpstr>
      <vt:lpstr>  七一青春; 四十而立(暫定) </vt:lpstr>
      <vt:lpstr>參考背景資料:</vt:lpstr>
      <vt:lpstr>投影片 3</vt:lpstr>
      <vt:lpstr>活動時間表</vt:lpstr>
      <vt:lpstr>11/15重聚活動:</vt:lpstr>
      <vt:lpstr>投影片 6</vt:lpstr>
      <vt:lpstr>投影片 7</vt:lpstr>
      <vt:lpstr>聚首饗宴:</vt:lpstr>
      <vt:lpstr>組織架構</vt:lpstr>
      <vt:lpstr>經費預算-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七一青春; 四十而立(暫定)</dc:title>
  <dc:creator>jack liu</dc:creator>
  <cp:lastModifiedBy>hsienlee</cp:lastModifiedBy>
  <cp:revision>25</cp:revision>
  <dcterms:created xsi:type="dcterms:W3CDTF">2011-01-14T15:46:24Z</dcterms:created>
  <dcterms:modified xsi:type="dcterms:W3CDTF">2011-01-22T01:29:45Z</dcterms:modified>
</cp:coreProperties>
</file>