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2" r:id="rId4"/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68" r:id="rId17"/>
    <p:sldId id="269" r:id="rId18"/>
    <p:sldId id="282" r:id="rId19"/>
    <p:sldId id="284" r:id="rId20"/>
    <p:sldId id="270" r:id="rId21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806" autoAdjust="0"/>
  </p:normalViewPr>
  <p:slideViewPr>
    <p:cSldViewPr>
      <p:cViewPr>
        <p:scale>
          <a:sx n="57" d="100"/>
          <a:sy n="57" d="100"/>
        </p:scale>
        <p:origin x="-186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D8D2-D273-4E35-9CB8-97CEE0C7099D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8B96-BFDF-481F-A09A-CEFCDDC3D9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中文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外文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歷史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哲學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考古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圖館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商研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altLang="zh-TW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zh-TW" altLang="zh-TW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zh-TW" altLang="zh-TW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數學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物理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化學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地質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動物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植物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心理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地理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大氣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政治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經濟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法律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司法 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社會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工管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商學會計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商學銀行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商學國貿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夜間部   共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政治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經濟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法律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司法 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法律法學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社會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工管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商學會計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商學銀行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商學國貿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夜間部  共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藥學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牙醫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護理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醫技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復健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公衛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20  11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土木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機械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27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電機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化工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造船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32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電研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土木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機械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31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電機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化工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造船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31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電研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農推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農藝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農工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農化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植</a:t>
            </a:r>
            <a:r>
              <a:rPr lang="zh-TW" altLang="zh-TW" sz="1200" b="1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病</a:t>
            </a:r>
            <a:r>
              <a:rPr lang="en-US" altLang="zh-TW" sz="1200" b="1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19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森林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農經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園藝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畜牧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zh-TW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獸醫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 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共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桌</a:t>
            </a:r>
            <a:endParaRPr lang="zh-TW" altLang="zh-TW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8B96-BFDF-481F-A09A-CEFCDDC3D9E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DE7D-19CD-4122-BDA2-AF2504E37C1A}" type="datetimeFigureOut">
              <a:rPr lang="zh-TW" altLang="en-US" smtClean="0"/>
              <a:pPr/>
              <a:t>2012/6/2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2262-2346-41FD-9C68-01371FD0D2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achiang@foria.com" TargetMode="External"/><Relationship Id="rId2" Type="http://schemas.openxmlformats.org/officeDocument/2006/relationships/hyperlink" Target="mailto:hsiao.joann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6585701" cy="88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348880" y="5796136"/>
            <a:ext cx="259228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2012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年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月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日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2276872" y="1331640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政治系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王伯松 陸雅平 徐玲玉 李文雄 陳貞貞 劉士瑛 高達先 林吟美 費幼真 吳春福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20688" y="4572000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司法</a:t>
            </a:r>
            <a:r>
              <a:rPr lang="en-US" altLang="zh-TW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/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法學組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郭玉藩 蔡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秉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辰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吳宏城 吳忠賢楊德海 許坤立洪玉如 潘正芬吳發隆 張雪玲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348880" y="4499992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法學組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林坤賢 陳俊斌 陳騰文 李貞慧 邱顯祥 王嘉寧 李文琴 何賴傑 楊進興 唐錦雲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933056" y="1331640"/>
            <a:ext cx="1800200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經濟系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楊文琪 莊慧玲 俞明德 蔡瑞珍 鄧振江 羅禮曼 魏黎傑 陳美玲 葉碧清 王健全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76672" y="2987824"/>
            <a:ext cx="1872208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經濟系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鄧淑美 楊顯樂 鄭亭玉 邱秀玲 林小嫻 張淑鈴 張幼薇 陳明容 林妙鴻 黃書紳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933056" y="406794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988840" y="594015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149080" y="349188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01008" y="6084168"/>
            <a:ext cx="216024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社會系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林瑾芬 林瑾瀅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宋正玲 陳瑞楨 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吳淑慧 葉明智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冼小慧及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4005064" y="2987824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司法組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余月梅 蔡聰明楊梅英 金慧霞 蘇靖雅 朱黃傑 侯秀靜 袁明格 蕭連森 徐宏昇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005064" y="4572000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法學組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鍾慧靜 范若蘭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林明鏘 謝福源 陳武璋 唐玉麟陳世寬及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 曾錦源及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1700808" y="6084168"/>
            <a:ext cx="1800200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法學組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王紫珩 張立業 何永福 紀錦隆 莊國榮 申  康 張郁菁 蔡秉辰李嘉典及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1844824" y="2843808"/>
            <a:ext cx="2736304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政治系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司法組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林俊成 張燕璋 畢乃俊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吳沛嬋 蔡虔霖 宋守中</a:t>
            </a: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王朝陽 盧英蘭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劉憲璋 沈美真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404664" y="1331640"/>
            <a:ext cx="2088232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夜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中文夜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商學夜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江念慈  李敏黛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林秋芳  李炫進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黃鳳娟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郭淮和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江光大  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眷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李明潭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曾春蘭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2060848" y="219573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5157192" y="666023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71"/>
          <p:cNvGrpSpPr/>
          <p:nvPr/>
        </p:nvGrpSpPr>
        <p:grpSpPr>
          <a:xfrm>
            <a:off x="5157192" y="107504"/>
            <a:ext cx="1591642" cy="1584176"/>
            <a:chOff x="5157192" y="35496"/>
            <a:chExt cx="1591642" cy="1584176"/>
          </a:xfrm>
        </p:grpSpPr>
        <p:pic>
          <p:nvPicPr>
            <p:cNvPr id="26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200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27" name="橢圓 26"/>
            <p:cNvSpPr/>
            <p:nvPr/>
          </p:nvSpPr>
          <p:spPr>
            <a:xfrm>
              <a:off x="544522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544522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5445224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5445224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5445224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5589240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5445224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5445224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5445224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445224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301208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橢圓 47"/>
            <p:cNvSpPr/>
            <p:nvPr/>
          </p:nvSpPr>
          <p:spPr>
            <a:xfrm>
              <a:off x="5589240" y="4039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5589240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301208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301208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5301208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5301208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530120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530120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530120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530120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530120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530120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530120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157192" y="11960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157192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157192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157192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157192" y="61156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57192" y="46754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157192" y="32352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157192" y="17951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157192" y="3549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橢圓 69"/>
            <p:cNvSpPr/>
            <p:nvPr/>
          </p:nvSpPr>
          <p:spPr>
            <a:xfrm>
              <a:off x="5589240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00" dirty="0" smtClean="0">
                  <a:solidFill>
                    <a:schemeClr val="tx1"/>
                  </a:solidFill>
                  <a:latin typeface="華康中黑體" pitchFamily="49" charset="-120"/>
                  <a:ea typeface="華康中黑體" pitchFamily="49" charset="-120"/>
                  <a:cs typeface="Arial" pitchFamily="34" charset="0"/>
                </a:rPr>
                <a:t>夜</a:t>
              </a:r>
              <a:r>
                <a:rPr lang="en-US" altLang="zh-TW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橢圓 70"/>
          <p:cNvSpPr/>
          <p:nvPr/>
        </p:nvSpPr>
        <p:spPr>
          <a:xfrm>
            <a:off x="2924944" y="6012160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法律系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法學組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王泰升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詹翠華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2" name="橢圓 71"/>
          <p:cNvSpPr/>
          <p:nvPr/>
        </p:nvSpPr>
        <p:spPr>
          <a:xfrm>
            <a:off x="3429000" y="6156176"/>
            <a:ext cx="15841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3" name="標題 1"/>
          <p:cNvSpPr txBox="1">
            <a:spLocks/>
          </p:cNvSpPr>
          <p:nvPr/>
        </p:nvSpPr>
        <p:spPr>
          <a:xfrm>
            <a:off x="342900" y="35496"/>
            <a:ext cx="61722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  法學院</a:t>
            </a:r>
            <a:r>
              <a:rPr lang="en-US" altLang="zh-TW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/</a:t>
            </a: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夜間部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法學院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: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627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203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32%</a:t>
            </a:r>
          </a:p>
          <a:p>
            <a:pPr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  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夜間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部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: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200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5%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7" name="橢圓 6"/>
          <p:cNvSpPr/>
          <p:nvPr/>
        </p:nvSpPr>
        <p:spPr>
          <a:xfrm>
            <a:off x="692696" y="1187624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工管組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胡星陽 林美娜 鄭麗娥 金舒燕 楊素珠 梁文敏 廖美琳 靳蔚文 林清雯 林文祺魏至穎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348880" y="2915816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會計組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黃玉鈴 蔡芬芬 葉喻惠 黃永秀 林鉅銘 陳保郎 張明輝 楊紹昇 張坤城 郭淑慧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92696" y="2915816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會計組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蔡德耀及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林志宏 楊碧晶 王蘭香 吳可君 張莉莉 林純慧 黃碧玲 諶家蘭 　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2348880" y="1115616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工管組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何　芳 李　玲 陳明賢 張光道 許宏榮 林泰明 李瑞琳 鄭培敏 翁明正 沙姍姍</a:t>
            </a:r>
            <a:r>
              <a:rPr lang="zh-TW" altLang="en-US" sz="1200" dirty="0" smtClean="0">
                <a:solidFill>
                  <a:srgbClr val="FF0000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endParaRPr lang="zh-TW" altLang="en-US" sz="1200" dirty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620688" y="4499992"/>
            <a:ext cx="1872208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銀行組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林當茂 沈國政 林淑媚 林明芳 翁立人 鄭家俊 梁淦鴻 彭志雄 陳芬芬 楊育仁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789040" y="2987824"/>
            <a:ext cx="1800200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銀行組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王堯立 高武松 曹為忠 梁明珠 李超珀 徐文湲 張翠萍 高雪菁 楊琦婷 葉錦樺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1412776" y="6156176"/>
            <a:ext cx="1800200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國貿組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陳仁遶 吳怡君 林佳亨 黎小萍 施喬棠 楊逢春 林照男 匡奕柱 陳發成 黃恒獎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李長聯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3861048" y="4716016"/>
            <a:ext cx="1728192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國貿組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廖永仁 林文正 馬愛傑 張淑容 姚慧雯 陳芬娟 宋令儀 王芳玫 鍾興健 黃淑珠郭叔玫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348880" y="4572000"/>
            <a:ext cx="1800200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銀行組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吳石民及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老烈華 林邦彥 李淑雯 林容穗 陳彥敏 林愛玲 張海青 黃文政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996952" y="6156176"/>
            <a:ext cx="1872208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國貿組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陳淑文 魏昭隆 王鑑波 翁炳松 章冠萍 李中彥 范慶南 蔡　玥 蔡麗慧 李美華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胡慧文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005064" y="529208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3645024" y="1331640"/>
            <a:ext cx="2016224" cy="19442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0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工管組</a:t>
            </a:r>
            <a:r>
              <a:rPr lang="zh-TW" altLang="en-US" sz="10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11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會計組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劉民興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江瑞鵬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賀昊文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汪　棣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時崇德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林秀雲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陳舜瑛   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黃任福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華康中黑體" pitchFamily="49" charset="-120"/>
                <a:ea typeface="華康中黑體" pitchFamily="49" charset="-120"/>
              </a:rPr>
              <a:t>　 </a:t>
            </a:r>
            <a:r>
              <a:rPr lang="zh-TW" altLang="en-US" sz="1200" dirty="0" smtClean="0"/>
              <a:t>　 </a:t>
            </a:r>
            <a:r>
              <a:rPr lang="zh-TW" altLang="en-US" sz="1100" dirty="0" smtClean="0"/>
              <a:t>　 　</a:t>
            </a:r>
            <a:endParaRPr lang="zh-TW" altLang="en-US" sz="11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83"/>
          <p:cNvGrpSpPr/>
          <p:nvPr/>
        </p:nvGrpSpPr>
        <p:grpSpPr>
          <a:xfrm>
            <a:off x="5157192" y="107504"/>
            <a:ext cx="1591642" cy="1584176"/>
            <a:chOff x="5157192" y="35496"/>
            <a:chExt cx="1591642" cy="1584176"/>
          </a:xfrm>
        </p:grpSpPr>
        <p:pic>
          <p:nvPicPr>
            <p:cNvPr id="49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200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50" name="橢圓 49"/>
            <p:cNvSpPr/>
            <p:nvPr/>
          </p:nvSpPr>
          <p:spPr>
            <a:xfrm>
              <a:off x="544522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544522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5445224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5445224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5445224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5589240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5445224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5445224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5445224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5445224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5301208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5589240" y="4039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5589240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301208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301208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5301208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5301208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530120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530120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530120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530120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530120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530120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530120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5157192" y="11960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157192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157192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157192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157192" y="61156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157192" y="46754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157192" y="32352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157192" y="17951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157192" y="3549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>
              <a:off x="5589240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00" dirty="0" smtClean="0">
                  <a:solidFill>
                    <a:schemeClr val="tx1"/>
                  </a:solidFill>
                  <a:latin typeface="華康中黑體" pitchFamily="49" charset="-120"/>
                  <a:ea typeface="華康中黑體" pitchFamily="49" charset="-120"/>
                  <a:cs typeface="Arial" pitchFamily="34" charset="0"/>
                </a:rPr>
                <a:t>夜</a:t>
              </a:r>
              <a:r>
                <a:rPr lang="en-US" altLang="zh-TW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橢圓 83"/>
          <p:cNvSpPr/>
          <p:nvPr/>
        </p:nvSpPr>
        <p:spPr>
          <a:xfrm>
            <a:off x="1844824" y="759633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5" name="橢圓 84"/>
          <p:cNvSpPr/>
          <p:nvPr/>
        </p:nvSpPr>
        <p:spPr>
          <a:xfrm>
            <a:off x="2132856" y="205172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6" name="橢圓 85"/>
          <p:cNvSpPr/>
          <p:nvPr/>
        </p:nvSpPr>
        <p:spPr>
          <a:xfrm>
            <a:off x="2492896" y="226774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7" name="橢圓 86"/>
          <p:cNvSpPr/>
          <p:nvPr/>
        </p:nvSpPr>
        <p:spPr>
          <a:xfrm>
            <a:off x="3212976" y="658822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8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法學院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627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203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32%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9" name="橢圓 8"/>
          <p:cNvSpPr/>
          <p:nvPr/>
        </p:nvSpPr>
        <p:spPr>
          <a:xfrm>
            <a:off x="3789040" y="2987824"/>
            <a:ext cx="1800200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醫學系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陳思原 周輝政 王莉芳 吳造中 楊偉勛 何子昌 許耕榕 王亭貴 陳恒順 陳俊榮 李保齡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204864" y="2915816"/>
            <a:ext cx="1872208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藥學系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林耀庭 蔡雅真 陳文慧 蘇　瑀 許麗卿 戴曉南 葉心美 蔡婉如 林滿玉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76672" y="2915816"/>
            <a:ext cx="1944216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藥學系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陳幼敏 宋順蓮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董馨蓮 李顯達 劉麗芬 湯寶蓮 黃廣長及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王開遠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132856" y="4499992"/>
            <a:ext cx="2016224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護理系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李引玉老師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戴玉慈老師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蔡誾誾 賴鈺玫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于博芮 林素如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章淑娟 劉秀雲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黃美智 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黃珮玲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20688" y="1259632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醫技系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謝榮峰老師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徐文杏老師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高全良老師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湯金樹 蘇珍珮 林淑華 胡忠怡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方偉宏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276872" y="1187624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醫技系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吳明玲 李光玉 劉　玉 白國華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張震慶及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譚宗薇及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張玉麗及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789040" y="4499992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復建系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蔡美文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張慰萱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林素真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黃慧娟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廖述邦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沈宜璇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呂淑貞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柯政欽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何自欣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林燕慧</a:t>
            </a:r>
            <a:endParaRPr lang="zh-TW" altLang="zh-TW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268760" y="6156176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公衛系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　珏老師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張克難師丈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林家青老師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林從媛師母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黃榮哲 徐敬暉 張少寧 王怡人 吳珮華 林雪蓉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645024" y="572412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924944" y="6012160"/>
            <a:ext cx="2016224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公衛系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陳美蓉 李瑞華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方清輝 詹長權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楊俊毓 史麗珠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李培正 呂淑妤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吳美滿 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鄭守夏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11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620688" y="4572000"/>
            <a:ext cx="1800200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牙醫系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王大成 戴銘祥 王博弘 魏麗慈 張文懿 黃佳惠 孫紀瀛 何煥泉 葉梅儀 許惠美 林英賢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3789040" y="1187624"/>
            <a:ext cx="1800200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醫技系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王子康 張蓮英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黃蓉蓉 鄧金堂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張少珍 史淑儀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3933056" y="2915816"/>
            <a:ext cx="43204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加</a:t>
            </a:r>
            <a:r>
              <a:rPr lang="en-US" altLang="zh-TW" sz="11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69"/>
          <p:cNvGrpSpPr/>
          <p:nvPr/>
        </p:nvGrpSpPr>
        <p:grpSpPr>
          <a:xfrm>
            <a:off x="5221734" y="107504"/>
            <a:ext cx="1519634" cy="1584176"/>
            <a:chOff x="5221734" y="35496"/>
            <a:chExt cx="1519634" cy="1584176"/>
          </a:xfrm>
        </p:grpSpPr>
        <p:pic>
          <p:nvPicPr>
            <p:cNvPr id="31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1734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32" name="橢圓 31"/>
            <p:cNvSpPr/>
            <p:nvPr/>
          </p:nvSpPr>
          <p:spPr>
            <a:xfrm>
              <a:off x="5517232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517232" y="140364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5517232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5517232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5517232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566124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566124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566124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517232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566124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566124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373216" y="133164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73216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醫學院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269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90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33%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692696" y="4427984"/>
            <a:ext cx="1800200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lvl="0"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機械系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lvl="0" algn="ctr"/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周賢福老師</a:t>
            </a:r>
            <a:r>
              <a:rPr kumimoji="1"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 </a:t>
            </a:r>
          </a:p>
          <a:p>
            <a:pPr lvl="0" algn="ctr"/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陸紀文 絲國一 蔡傳暉 高維文 蔣本台 譚俊豪 張基松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420888" y="2915816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土木系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李宇欣 林文崢 黃蘭翔 鄒永銘 陳宗位 潘宜中潘鑛鑫 張勝雄 陳引恒 薛憲征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204864" y="1331640"/>
            <a:ext cx="1944216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土木系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楊潮瑞 屠世亮 葉吉田 葉錦勳 楊岳勳 蘇玫心 周昌典 李民政 周治邦 王卓民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20688" y="1259632"/>
            <a:ext cx="1872208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土木系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黃永和 羅源昇 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馮文龍 楊主文 桂　彬 李亦秦 黃志勇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周安之及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92696" y="2915816"/>
            <a:ext cx="1872208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資工系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陳志明 鍾國亮 蔡奇偉 楊文奕 歐陽彥正馬惠群 伍麗樵 陳建伶閔國田及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960440" y="1403648"/>
            <a:ext cx="1772816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資工系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劉孔昭 賴岳林 許永真 卓政宏 孫雅麗 廖明顯 楊　武 江東愷 陳慧玲及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羅煜寰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356992" y="6084168"/>
            <a:ext cx="1872208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  道 張樹之 趙亦平 程建中 楊仁坤 王帛霞 賴惠萍 李聖珉 吳毅成 簡世材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陳冠州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84784" y="6156176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李琳山院長 </a:t>
            </a: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林河銘 楊宏宇 王之侃 蘇泓萌 蕭郁任 張純明 黃彥男 高志麟楊國雄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420888" y="4427984"/>
            <a:ext cx="1800200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機械系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屠名正 陳明新李廣齊 鄭  義</a:t>
            </a:r>
            <a:endParaRPr kumimoji="1"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孫明宗 劉輝生李錦和及</a:t>
            </a:r>
            <a:r>
              <a:rPr kumimoji="1"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1</a:t>
            </a: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家眷黃福基及</a:t>
            </a:r>
            <a:r>
              <a:rPr kumimoji="1"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1</a:t>
            </a: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家眷</a:t>
            </a:r>
            <a:endParaRPr kumimoji="1" lang="zh-TW" altLang="en-US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33056" y="4499992"/>
            <a:ext cx="1800200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機械系</a:t>
            </a:r>
            <a:endParaRPr lang="en-US" altLang="zh-TW" sz="10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李宗翰 高  權 董寶鴻 蔡振傑 李訓杰 陳錦明 宋祺進</a:t>
            </a:r>
            <a:endParaRPr kumimoji="1"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曾逢文及</a:t>
            </a:r>
            <a:r>
              <a:rPr kumimoji="1"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1</a:t>
            </a:r>
            <a:r>
              <a:rPr kumimoji="1"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  <a:cs typeface="Courier New" pitchFamily="49" charset="0"/>
              </a:rPr>
              <a:t>家眷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2564904" y="500404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2564904" y="550810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3933056" y="2843808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土木系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郭容秀 黃俊鴻 張惠民 戴學安 陳文泓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郁國麟及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12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077072" y="1259632"/>
            <a:ext cx="43204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加</a:t>
            </a:r>
            <a:r>
              <a:rPr lang="en-US" altLang="zh-TW" sz="11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3861048" y="363589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3861048" y="385192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84"/>
          <p:cNvGrpSpPr/>
          <p:nvPr/>
        </p:nvGrpSpPr>
        <p:grpSpPr>
          <a:xfrm>
            <a:off x="5229200" y="107504"/>
            <a:ext cx="1584176" cy="1584176"/>
            <a:chOff x="5229200" y="35496"/>
            <a:chExt cx="1584176" cy="1584176"/>
          </a:xfrm>
        </p:grpSpPr>
        <p:pic>
          <p:nvPicPr>
            <p:cNvPr id="45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200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48" name="橢圓 47"/>
            <p:cNvSpPr/>
            <p:nvPr/>
          </p:nvSpPr>
          <p:spPr>
            <a:xfrm>
              <a:off x="638132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638132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638132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638132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638132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6237312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6237312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6381328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6381328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638132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237312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6237312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6237312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237312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37312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橢圓 62"/>
            <p:cNvSpPr/>
            <p:nvPr/>
          </p:nvSpPr>
          <p:spPr>
            <a:xfrm>
              <a:off x="6525344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6525344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6525344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6525344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6525344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6525344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652534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652534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6525344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6381328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381328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381328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6381328" y="61156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381328" y="46754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6381328" y="32352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381328" y="17951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381328" y="3549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381328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橢圓 82"/>
            <p:cNvSpPr/>
            <p:nvPr/>
          </p:nvSpPr>
          <p:spPr>
            <a:xfrm>
              <a:off x="638132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6237312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橢圓 80"/>
          <p:cNvSpPr/>
          <p:nvPr/>
        </p:nvSpPr>
        <p:spPr>
          <a:xfrm>
            <a:off x="2564904" y="399593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3861048" y="500404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5" name="橢圓 84"/>
          <p:cNvSpPr/>
          <p:nvPr/>
        </p:nvSpPr>
        <p:spPr>
          <a:xfrm>
            <a:off x="3429000" y="6156176"/>
            <a:ext cx="43204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加</a:t>
            </a:r>
            <a:r>
              <a:rPr lang="en-US" altLang="zh-TW" sz="11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6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工學院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490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197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40%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11" name="橢圓 10"/>
          <p:cNvSpPr/>
          <p:nvPr/>
        </p:nvSpPr>
        <p:spPr>
          <a:xfrm>
            <a:off x="3717032" y="1187624"/>
            <a:ext cx="1728192" cy="1656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造船系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吳聰能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老師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陳澤華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林信立李陽琛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施朝寅周培之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林明棟陳春榮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阮貴良林常如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48680" y="2843808"/>
            <a:ext cx="2016224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造船系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李雅榮老師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張正明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姜豫萬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皇甫敬嘉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辛敬業翁和傑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黃炎芳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黃建中及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馬自強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861048" y="1115616"/>
            <a:ext cx="432048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素桌</a:t>
            </a:r>
            <a:endParaRPr lang="zh-TW" altLang="en-US" sz="14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132856" y="4355976"/>
            <a:ext cx="1872208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化工系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洪博斌 蘇世斌 莊丁祥 胡慕善 李清源 林聰源 張宗聖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呂志維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20688" y="4499992"/>
            <a:ext cx="1800200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化工系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蘇鴻德 楊子駿 蔡銀海 尚秀貞 卜祥琨 施志哲 吳國梅 溫　力 陳嘉明 薛宗正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645024" y="2915816"/>
            <a:ext cx="1872208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化工系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沈世宏老師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鄭紹文 徐　良 彭春舒 黃源昌 陳銘達 邱正杰 張　煖 林昇佃 孫國隆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13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2204864" y="5940152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電機研究所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王勝德 黃聰亮 宋淑惠 林聰明 鄭聖慶 吳瑞北 洪永華 黃秋雄 張李傳及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692696" y="5940152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電機研究所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范豐民 張曜宇 陳木坤 曾繼雄 張志揚 雷少民 鄭東森 鄭文欽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呂理易及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3717032" y="4499992"/>
            <a:ext cx="1728192" cy="1512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許南璋 張承倜 陳銘憲 周漁君 徐治平 賴騰輝馬宏逵及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楊康泰及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132856" y="1187624"/>
            <a:ext cx="1844824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龔紹祖及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家眷陳信宏 洪一平葉姝蓁 魯立忠 陳忠和 趙凌強 容志輝 蔡中欽 林國彪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28"/>
          <p:cNvGrpSpPr/>
          <p:nvPr/>
        </p:nvGrpSpPr>
        <p:grpSpPr>
          <a:xfrm>
            <a:off x="2348880" y="1619672"/>
            <a:ext cx="1440160" cy="216024"/>
            <a:chOff x="332656" y="6516216"/>
            <a:chExt cx="1440160" cy="216024"/>
          </a:xfrm>
        </p:grpSpPr>
        <p:sp>
          <p:nvSpPr>
            <p:cNvPr id="30" name="橢圓 29"/>
            <p:cNvSpPr/>
            <p:nvPr/>
          </p:nvSpPr>
          <p:spPr>
            <a:xfrm>
              <a:off x="332656" y="651621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dirty="0" smtClean="0">
                  <a:latin typeface="華康中黑體" pitchFamily="49" charset="-120"/>
                  <a:ea typeface="華康中黑體" pitchFamily="49" charset="-120"/>
                </a:rPr>
                <a:t>素</a:t>
              </a:r>
              <a:endParaRPr lang="zh-TW" altLang="en-US" sz="1100" dirty="0">
                <a:latin typeface="華康中黑體" pitchFamily="49" charset="-120"/>
                <a:ea typeface="華康中黑體" pitchFamily="49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556792" y="651621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dirty="0" smtClean="0">
                  <a:latin typeface="華康中黑體" pitchFamily="49" charset="-120"/>
                  <a:ea typeface="華康中黑體" pitchFamily="49" charset="-120"/>
                </a:rPr>
                <a:t>素</a:t>
              </a:r>
              <a:endParaRPr lang="zh-TW" altLang="en-US" sz="1100" dirty="0">
                <a:latin typeface="華康中黑體" pitchFamily="49" charset="-120"/>
                <a:ea typeface="華康中黑體" pitchFamily="49" charset="-120"/>
              </a:endParaRPr>
            </a:p>
          </p:txBody>
        </p:sp>
      </p:grpSp>
      <p:sp>
        <p:nvSpPr>
          <p:cNvPr id="32" name="橢圓 31"/>
          <p:cNvSpPr/>
          <p:nvPr/>
        </p:nvSpPr>
        <p:spPr>
          <a:xfrm>
            <a:off x="692696" y="1187624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電機系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李芝強 米玉傑 王碩仁 楊志琛 王　凡 安寶信 戴顯權 張憲智 黃明漢 葉健利 </a:t>
            </a:r>
          </a:p>
          <a:p>
            <a:pPr algn="ctr"/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3573016" y="183569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3" name="群組 107"/>
          <p:cNvGrpSpPr/>
          <p:nvPr/>
        </p:nvGrpSpPr>
        <p:grpSpPr>
          <a:xfrm>
            <a:off x="5229200" y="107504"/>
            <a:ext cx="1584176" cy="1584176"/>
            <a:chOff x="5229200" y="35496"/>
            <a:chExt cx="1584176" cy="1584176"/>
          </a:xfrm>
        </p:grpSpPr>
        <p:pic>
          <p:nvPicPr>
            <p:cNvPr id="109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200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110" name="橢圓 109"/>
            <p:cNvSpPr/>
            <p:nvPr/>
          </p:nvSpPr>
          <p:spPr>
            <a:xfrm>
              <a:off x="638132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橢圓 110"/>
            <p:cNvSpPr/>
            <p:nvPr/>
          </p:nvSpPr>
          <p:spPr>
            <a:xfrm>
              <a:off x="638132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橢圓 111"/>
            <p:cNvSpPr/>
            <p:nvPr/>
          </p:nvSpPr>
          <p:spPr>
            <a:xfrm>
              <a:off x="638132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橢圓 112"/>
            <p:cNvSpPr/>
            <p:nvPr/>
          </p:nvSpPr>
          <p:spPr>
            <a:xfrm>
              <a:off x="638132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橢圓 113"/>
            <p:cNvSpPr/>
            <p:nvPr/>
          </p:nvSpPr>
          <p:spPr>
            <a:xfrm>
              <a:off x="638132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橢圓 114"/>
            <p:cNvSpPr/>
            <p:nvPr/>
          </p:nvSpPr>
          <p:spPr>
            <a:xfrm>
              <a:off x="6237312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橢圓 115"/>
            <p:cNvSpPr/>
            <p:nvPr/>
          </p:nvSpPr>
          <p:spPr>
            <a:xfrm>
              <a:off x="6237312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橢圓 116"/>
            <p:cNvSpPr/>
            <p:nvPr/>
          </p:nvSpPr>
          <p:spPr>
            <a:xfrm>
              <a:off x="6381328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橢圓 117"/>
            <p:cNvSpPr/>
            <p:nvPr/>
          </p:nvSpPr>
          <p:spPr>
            <a:xfrm>
              <a:off x="6381328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>
              <a:off x="638132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6237312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橢圓 120"/>
            <p:cNvSpPr/>
            <p:nvPr/>
          </p:nvSpPr>
          <p:spPr>
            <a:xfrm>
              <a:off x="6237312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橢圓 121"/>
            <p:cNvSpPr/>
            <p:nvPr/>
          </p:nvSpPr>
          <p:spPr>
            <a:xfrm>
              <a:off x="6237312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6237312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6237312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橢圓 124"/>
            <p:cNvSpPr/>
            <p:nvPr/>
          </p:nvSpPr>
          <p:spPr>
            <a:xfrm>
              <a:off x="6525344" y="10750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橢圓 125"/>
            <p:cNvSpPr/>
            <p:nvPr/>
          </p:nvSpPr>
          <p:spPr>
            <a:xfrm>
              <a:off x="6525344" y="25152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6525344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6525344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6525344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橢圓 129"/>
            <p:cNvSpPr/>
            <p:nvPr/>
          </p:nvSpPr>
          <p:spPr>
            <a:xfrm>
              <a:off x="6525344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橢圓 130"/>
            <p:cNvSpPr/>
            <p:nvPr/>
          </p:nvSpPr>
          <p:spPr>
            <a:xfrm>
              <a:off x="652534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橢圓 131"/>
            <p:cNvSpPr/>
            <p:nvPr/>
          </p:nvSpPr>
          <p:spPr>
            <a:xfrm>
              <a:off x="652534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6525344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6381328" y="104360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6381328" y="89959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6381328" y="75557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6381328" y="61156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6381328" y="46754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381328" y="323528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381328" y="179512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6381328" y="35496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6381328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橢圓 142"/>
            <p:cNvSpPr/>
            <p:nvPr/>
          </p:nvSpPr>
          <p:spPr>
            <a:xfrm>
              <a:off x="638132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6237312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工學院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490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197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40%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204864" y="2843808"/>
            <a:ext cx="1800200" cy="1656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造船系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周達隆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葉建榮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凃季平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陳泰元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翁梓斌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姜振誠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余君健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王怡仁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姚家琪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曾銘仁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劉善竹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2348880" y="2843808"/>
            <a:ext cx="43204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加</a:t>
            </a:r>
            <a:r>
              <a:rPr lang="en-US" altLang="zh-TW" sz="11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農學院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 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380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96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25%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836712" y="1331640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農藝系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蔡慧娜 應靜雯 呂秀英 陳立信  胡孟君 楊健明 陳烈夫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陳嘉昇及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李湘偉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endParaRPr lang="zh-TW" altLang="en-US" sz="11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861048" y="1259632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農化系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李敏雄老師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鄒煦杕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唐高永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林修正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蕭添祥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黃良得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林成念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楊秋香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雯 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吳惠南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420888" y="3059832"/>
            <a:ext cx="172819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農工系</a:t>
            </a:r>
            <a:r>
              <a:rPr lang="zh-TW" altLang="en-US" sz="10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機械組</a:t>
            </a:r>
            <a:endParaRPr lang="en-US" altLang="zh-TW" sz="10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師長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張宏德 倪人傑 林正亮 粘金重 陳鍾華 雷鵬魁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賴德軒及家屬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吳剛智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861048" y="3131840"/>
            <a:ext cx="1872208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農工系</a:t>
            </a:r>
            <a:r>
              <a:rPr lang="zh-TW" altLang="en-US" sz="10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水利組</a:t>
            </a:r>
            <a:endParaRPr lang="en-US" altLang="zh-TW" sz="10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李大剛 程司倩 周宏仁 黃世嘉 徐彬峰 劉　福 陳文祥 黃顯洲 黃正誠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程安邦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348880" y="4716016"/>
            <a:ext cx="1872208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植病系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戢桂貞 簡相堂 李淑英 邱順慶 湯禮成 蒲秀滿 沈宏文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葉尊重及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64704" y="4572000"/>
            <a:ext cx="187220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植病系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簡正一 蔣中柱 簡一治 賴麗秀 林文源 陳秋蘭李佩琪及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家眷康麗莉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36712" y="3131840"/>
            <a:ext cx="1728192" cy="15121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農化系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黃效民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唐幼華陳淑智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莊雙恩 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許清森 譚翠嫦 </a:t>
            </a: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陳開舜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陳漢龍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張保生</a:t>
            </a:r>
            <a:endParaRPr lang="zh-TW" altLang="zh-TW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933056" y="4716016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森林系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詹進發 黃志強 江永昌 王育群 何港龍 許振益 嚴樹人 周珊瑢 羅融如 曾珍妮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564904" y="413995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700808" y="6156176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農經系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吳宗賢 許素華 賴季玲 王碧珠 李科倫 黃振德 曾世彥 李逸源 陳錦章 李冬桂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3068960" y="702027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276872" y="1331640"/>
            <a:ext cx="1368152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農藝系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黃自平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谷大衛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畜牧系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徐濟泰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張宿哲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江惠媚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204864" y="190770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14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212976" y="6228184"/>
            <a:ext cx="1728192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獸醫系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林宗德 董德明 賴麗瑩 李繼忠 陳芝婷 王意敏黃呈超及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157192" y="6372200"/>
            <a:ext cx="432048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加</a:t>
            </a:r>
            <a:r>
              <a:rPr lang="en-US" altLang="zh-TW" sz="11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5221734" y="107504"/>
            <a:ext cx="1519634" cy="1584176"/>
            <a:chOff x="5221734" y="35496"/>
            <a:chExt cx="1519634" cy="1584176"/>
          </a:xfrm>
        </p:grpSpPr>
        <p:pic>
          <p:nvPicPr>
            <p:cNvPr id="36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1734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37" name="橢圓 36"/>
            <p:cNvSpPr/>
            <p:nvPr/>
          </p:nvSpPr>
          <p:spPr>
            <a:xfrm>
              <a:off x="566124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5661248" y="140364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566124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5805264" y="140364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5805264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5805264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805264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580526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580526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5805264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5805264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17232" y="1331640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517232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橢圓 51"/>
          <p:cNvSpPr/>
          <p:nvPr/>
        </p:nvSpPr>
        <p:spPr>
          <a:xfrm>
            <a:off x="881336" y="4355976"/>
            <a:ext cx="1539552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2924944" y="1475656"/>
            <a:ext cx="1340768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園藝系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蕭如容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農推系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方珍玲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農化系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邱紫文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佘瑞琳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2636912" y="1187624"/>
            <a:ext cx="1368152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4005064" y="6228184"/>
            <a:ext cx="1728192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農經</a:t>
            </a:r>
            <a:r>
              <a:rPr lang="en-US" altLang="zh-TW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李明芬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王麗秋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3501008" y="6228184"/>
            <a:ext cx="1728192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2204864" y="413995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2" y="899592"/>
            <a:ext cx="6264696" cy="1656184"/>
          </a:xfrm>
          <a:noFill/>
        </p:spPr>
        <p:txBody>
          <a:bodyPr>
            <a:noAutofit/>
          </a:bodyPr>
          <a:lstStyle/>
          <a:p>
            <a:pPr marL="180975" indent="-180975"/>
            <a:r>
              <a:rPr lang="zh-TW" altLang="en-US" sz="1600" u="sng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捐款同學</a:t>
            </a:r>
            <a:endParaRPr lang="en-US" altLang="zh-TW" sz="1600" u="sng" dirty="0" smtClean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80975" indent="-180975">
              <a:buNone/>
            </a:pPr>
            <a:r>
              <a:rPr lang="zh-TW" altLang="en-US" sz="1400" dirty="0" smtClean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           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化學系李梅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250,000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元、園藝系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15,000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元、資工系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12,500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元</a:t>
            </a:r>
            <a:endParaRPr lang="en-US" altLang="zh-TW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indent="-180975">
              <a:buNone/>
            </a:pP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           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醫技系方偉宏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10,000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元、大氣系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4,000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元</a:t>
            </a:r>
            <a:endParaRPr lang="en-US" altLang="zh-TW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indent="-180975"/>
            <a:r>
              <a:rPr lang="zh-TW" altLang="en-US" sz="1600" u="sng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捐贈物品</a:t>
            </a:r>
            <a:endParaRPr lang="en-US" altLang="zh-TW" sz="1600" u="sng" dirty="0" smtClean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80975" indent="-180975">
              <a:buNone/>
            </a:pPr>
            <a:r>
              <a:rPr lang="en-US" altLang="zh-CN" sz="1400" dirty="0" smtClean="0">
                <a:latin typeface="華康中黑體" pitchFamily="49" charset="-120"/>
                <a:ea typeface="華康中黑體" pitchFamily="49" charset="-120"/>
              </a:rPr>
              <a:t>           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陳慧玲</a:t>
            </a:r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資工 </a:t>
            </a:r>
            <a:r>
              <a:rPr lang="en-US" altLang="zh-TW" sz="1400" dirty="0" err="1" smtClean="0">
                <a:latin typeface="華康中黑體" pitchFamily="49" charset="-120"/>
                <a:ea typeface="華康中黑體" pitchFamily="49" charset="-120"/>
              </a:rPr>
              <a:t>iPAD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 II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一台</a:t>
            </a:r>
            <a:endParaRPr lang="en-US" altLang="zh-CN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indent="-180975">
              <a:buNone/>
            </a:pPr>
            <a:r>
              <a:rPr lang="en-US" altLang="zh-CN" sz="1400" dirty="0" smtClean="0">
                <a:latin typeface="華康中黑體" pitchFamily="49" charset="-120"/>
                <a:ea typeface="華康中黑體" pitchFamily="49" charset="-120"/>
              </a:rPr>
              <a:t>           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健喬信元醫藥生技股份有限公司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維他命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1000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瓶</a:t>
            </a:r>
            <a:endParaRPr lang="en-US" altLang="zh-TW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indent="-180975">
              <a:buNone/>
            </a:pPr>
            <a:r>
              <a:rPr lang="en-US" altLang="zh-TW" sz="1400" dirty="0" smtClean="0">
                <a:solidFill>
                  <a:srgbClr val="C00000"/>
                </a:solidFill>
                <a:latin typeface="華康中黑體" pitchFamily="49" charset="-120"/>
                <a:ea typeface="華康中黑體" pitchFamily="49" charset="-120"/>
              </a:rPr>
              <a:t>     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42900" y="251520"/>
            <a:ext cx="61722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感謝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6672" y="3347864"/>
            <a:ext cx="6192688" cy="28803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80975" lvl="0" indent="-180975">
              <a:lnSpc>
                <a:spcPts val="1800"/>
              </a:lnSpc>
              <a:buFont typeface="Arial" pitchFamily="34" charset="0"/>
              <a:buChar char="•"/>
              <a:tabLst>
                <a:tab pos="180975" algn="l"/>
                <a:tab pos="361950" algn="l"/>
              </a:tabLst>
            </a:pPr>
            <a:r>
              <a:rPr kumimoji="0" lang="zh-TW" altLang="en-US" sz="64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</a:rPr>
              <a:t>籌備小組</a:t>
            </a:r>
            <a:r>
              <a:rPr lang="en-US" altLang="zh-TW" sz="48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48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召集人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方偉宏</a:t>
            </a:r>
            <a:r>
              <a:rPr lang="zh-TW" altLang="en-US" sz="4400" dirty="0" smtClean="0">
                <a:latin typeface="華康中黑體" pitchFamily="49" charset="-120"/>
                <a:ea typeface="華康中黑體" pitchFamily="49" charset="-120"/>
              </a:rPr>
              <a:t>醫技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>     </a:t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總幹事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何信仁</a:t>
            </a:r>
            <a:r>
              <a:rPr lang="zh-TW" altLang="en-US" sz="4400" dirty="0" smtClean="0">
                <a:latin typeface="華康中黑體" pitchFamily="49" charset="-120"/>
                <a:ea typeface="華康中黑體" pitchFamily="49" charset="-120"/>
              </a:rPr>
              <a:t>商學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>  </a:t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聯絡組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黃士蔚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中文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曾淑芬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中文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葉慧娟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外文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黃安邦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心理</a:t>
            </a:r>
            <a:endParaRPr lang="en-US" altLang="zh-CN" sz="56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lvl="0" indent="-180975">
              <a:lnSpc>
                <a:spcPts val="1800"/>
              </a:lnSpc>
              <a:tabLst>
                <a:tab pos="180975" algn="l"/>
                <a:tab pos="361950" algn="l"/>
              </a:tabLst>
            </a:pPr>
            <a:r>
              <a:rPr lang="en-US" altLang="zh-CN" sz="5600" dirty="0" smtClean="0">
                <a:latin typeface="華康中黑體" pitchFamily="49" charset="-120"/>
                <a:ea typeface="華康中黑體" pitchFamily="49" charset="-120"/>
              </a:rPr>
              <a:t>          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宋正玲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社會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林滿玉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藥學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楊主文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土木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胡孟君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農藝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企劃組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李</a:t>
            </a:r>
            <a:r>
              <a:rPr lang="en-US" altLang="zh-CN" sz="56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梅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化學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何信仁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商學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彭巧珍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動物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安寶信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電機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王凡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電機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> </a:t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秘書組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陳麗秋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歷史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胡孟君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農藝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李妙蓉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植物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陶建英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植物</a:t>
            </a:r>
            <a:endParaRPr lang="en-US" altLang="zh-CN" sz="4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lvl="0" indent="-180975">
              <a:lnSpc>
                <a:spcPts val="1800"/>
              </a:lnSpc>
              <a:tabLst>
                <a:tab pos="180975" algn="l"/>
                <a:tab pos="361950" algn="l"/>
              </a:tabLst>
            </a:pPr>
            <a:r>
              <a:rPr lang="en-US" altLang="zh-CN" sz="56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網路組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楊文奕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資工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詹進發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森林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陳麗秋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歷史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活動組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楊文琪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經濟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程司倩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農工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黃安邦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心理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黃彥男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電機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總務組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佘瑞琳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農化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于博芮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護理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陳春榮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造船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吳宏城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法律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蔡佳蓉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圖館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、</a:t>
            </a:r>
            <a:endParaRPr lang="en-US" altLang="zh-CN" sz="4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0975" lvl="0" indent="-180975">
              <a:lnSpc>
                <a:spcPts val="1800"/>
              </a:lnSpc>
              <a:tabLst>
                <a:tab pos="180975" algn="l"/>
                <a:tab pos="361950" algn="l"/>
              </a:tabLst>
            </a:pPr>
            <a:r>
              <a:rPr lang="en-US" altLang="zh-CN" sz="4400" dirty="0" smtClean="0">
                <a:latin typeface="華康中黑體" pitchFamily="49" charset="-120"/>
                <a:ea typeface="華康中黑體" pitchFamily="49" charset="-120"/>
              </a:rPr>
              <a:t>          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忻憶蓉</a:t>
            </a:r>
            <a:r>
              <a:rPr lang="zh-CN" altLang="zh-TW" sz="4400" dirty="0" smtClean="0">
                <a:latin typeface="華康中黑體" pitchFamily="49" charset="-120"/>
                <a:ea typeface="華康中黑體" pitchFamily="49" charset="-120"/>
              </a:rPr>
              <a:t>圖館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財務組</a:t>
            </a:r>
            <a:r>
              <a:rPr lang="zh-CN" altLang="en-US" sz="5600" dirty="0" smtClean="0">
                <a:latin typeface="華康中黑體" pitchFamily="49" charset="-120"/>
                <a:ea typeface="華康中黑體" pitchFamily="49" charset="-120"/>
              </a:rPr>
              <a:t>：</a:t>
            </a:r>
            <a:r>
              <a:rPr lang="zh-CN" altLang="zh-TW" sz="5600" dirty="0" smtClean="0">
                <a:latin typeface="華康中黑體" pitchFamily="49" charset="-120"/>
                <a:ea typeface="華康中黑體" pitchFamily="49" charset="-120"/>
              </a:rPr>
              <a:t>黎小萍</a:t>
            </a:r>
            <a:r>
              <a:rPr lang="zh-TW" altLang="en-US" sz="4400" dirty="0" smtClean="0">
                <a:latin typeface="華康中黑體" pitchFamily="49" charset="-120"/>
                <a:ea typeface="華康中黑體" pitchFamily="49" charset="-120"/>
              </a:rPr>
              <a:t>商學</a:t>
            </a:r>
            <a: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en-US" altLang="zh-TW" sz="5600" dirty="0" smtClean="0">
                <a:latin typeface="華康中黑體" pitchFamily="49" charset="-120"/>
                <a:ea typeface="華康中黑體" pitchFamily="49" charset="-120"/>
              </a:rPr>
            </a:br>
            <a:endParaRPr kumimoji="0" lang="en-US" altLang="zh-TW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76672" y="6300192"/>
            <a:ext cx="6048672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</a:rPr>
              <a:t>特別感謝</a:t>
            </a:r>
            <a:r>
              <a:rPr lang="en-US" altLang="zh-TW" sz="1600" dirty="0" smtClean="0">
                <a:latin typeface="華康中黑體" pitchFamily="49" charset="-120"/>
                <a:ea typeface="華康中黑體" pitchFamily="49" charset="-120"/>
              </a:rPr>
              <a:t> </a:t>
            </a:r>
            <a:endParaRPr lang="zh-TW" altLang="zh-TW" sz="16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5738">
              <a:lnSpc>
                <a:spcPts val="2000"/>
              </a:lnSpc>
              <a:buBlip>
                <a:blip r:embed="rId2"/>
              </a:buBlip>
            </a:pPr>
            <a:r>
              <a:rPr lang="en-US" altLang="zh-CN" sz="1200" dirty="0" smtClean="0"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李校長與台大全體主管</a:t>
            </a:r>
            <a:endParaRPr lang="en-US" altLang="zh-CN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5738">
              <a:lnSpc>
                <a:spcPts val="2000"/>
              </a:lnSpc>
              <a:buBlip>
                <a:blip r:embed="rId2"/>
              </a:buBlip>
            </a:pP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 1979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商學系</a:t>
            </a:r>
            <a:r>
              <a:rPr lang="zh-TW" altLang="zh-TW" sz="1400" dirty="0" smtClean="0"/>
              <a:t>「重聚達人」林莉學姊 </a:t>
            </a:r>
            <a:endParaRPr lang="en-US" altLang="zh-CN" sz="1400" dirty="0" smtClean="0">
              <a:latin typeface="華康中黑體" pitchFamily="49" charset="-120"/>
              <a:ea typeface="華康中黑體" pitchFamily="49" charset="-120"/>
            </a:endParaRPr>
          </a:p>
          <a:p>
            <a:pPr marL="185738">
              <a:lnSpc>
                <a:spcPts val="2000"/>
              </a:lnSpc>
              <a:buBlip>
                <a:blip r:embed="rId2"/>
              </a:buBlip>
            </a:pP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 1981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三十重聚總幹事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外文系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羅燕儂學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姊</a:t>
            </a:r>
            <a:r>
              <a:rPr lang="en-US" altLang="zh-TW" sz="1400" dirty="0" smtClean="0">
                <a:latin typeface="華康中黑體" pitchFamily="49" charset="-120"/>
                <a:ea typeface="華康中黑體" pitchFamily="49" charset="-120"/>
              </a:rPr>
              <a:t> </a:t>
            </a:r>
          </a:p>
          <a:p>
            <a:pPr marL="185738">
              <a:lnSpc>
                <a:spcPts val="2000"/>
              </a:lnSpc>
              <a:buBlip>
                <a:blip r:embed="rId2"/>
              </a:buBlip>
            </a:pPr>
            <a:r>
              <a:rPr lang="en-US" altLang="zh-CN" sz="1400" dirty="0" smtClean="0"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台大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秘書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室</a:t>
            </a:r>
            <a:r>
              <a:rPr lang="en-US" altLang="zh-CN" sz="1400" dirty="0" smtClean="0"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CN" altLang="zh-TW" sz="1400" dirty="0" smtClean="0">
                <a:latin typeface="華康中黑體" pitchFamily="49" charset="-120"/>
                <a:ea typeface="華康中黑體" pitchFamily="49" charset="-120"/>
              </a:rPr>
              <a:t>陳雅薰學妹</a:t>
            </a:r>
            <a:endParaRPr lang="zh-TW" altLang="zh-TW" sz="1400" dirty="0" smtClean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1026" name="Picture 2" descr="C:\Documents and Settings\cyang\My Documents\My Pictures\2012 Friends\L1210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050" y="6516216"/>
            <a:ext cx="1518190" cy="1008112"/>
          </a:xfrm>
          <a:prstGeom prst="rect">
            <a:avLst/>
          </a:prstGeom>
          <a:noFill/>
        </p:spPr>
      </p:pic>
      <p:pic>
        <p:nvPicPr>
          <p:cNvPr id="8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pic>
        <p:nvPicPr>
          <p:cNvPr id="4101" name="Picture 5" descr="C:\Documents and Settings\cyang\My Documents\My Pictures\30重聚籌備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2627784"/>
            <a:ext cx="2715880" cy="144016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15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表演團體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5" y="5472099"/>
            <a:ext cx="3024336" cy="22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97160" y="1259632"/>
            <a:ext cx="58841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Evergreen Rocking Band</a:t>
            </a:r>
          </a:p>
          <a:p>
            <a:pPr marL="180975" marR="0" lvl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成立於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2012</a:t>
            </a:r>
            <a:r>
              <a:rPr kumimoji="0" lang="zh-TW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年，專注在經典搖滾樂曲的表演。唐雲順是主唱之一，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1979</a:t>
            </a:r>
            <a:r>
              <a:rPr kumimoji="0" lang="zh-TW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年畢業於機械系，並曾在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1978</a:t>
            </a:r>
            <a:r>
              <a:rPr kumimoji="0" lang="zh-TW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n-cs"/>
              </a:rPr>
              <a:t>年擔任吉他社社長，每天中午在普八教室聚集社員唱歌彈吉他，當時也孕育出包括齊豫，鄭怡，包美聖等傑出歌手。唐雲順出國留學回台後，目前任職於精誠資訊。樂團團員包括了資訊與音樂界的朋友，最近在紅樓河岸留言的演唱會，更獲得熱烈的反應。這次校友會的表演勢必將大家帶回時光隧道，重溫當年台大社團的快樂回憶。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n-cs"/>
            </a:endParaRPr>
          </a:p>
          <a:p>
            <a:pPr marL="180975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n-cs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30932" y="3563888"/>
            <a:ext cx="6038428" cy="1728192"/>
          </a:xfrm>
        </p:spPr>
        <p:txBody>
          <a:bodyPr>
            <a:normAutofit fontScale="25000" lnSpcReduction="20000"/>
          </a:bodyPr>
          <a:lstStyle/>
          <a:p>
            <a:pPr marL="266700" indent="-180975"/>
            <a:r>
              <a:rPr lang="zh-TW" altLang="en-US" sz="6400" b="1" u="sng" dirty="0" smtClean="0">
                <a:solidFill>
                  <a:srgbClr val="663300"/>
                </a:solidFill>
                <a:latin typeface="+mj-lt"/>
                <a:ea typeface="華康中黑體" pitchFamily="49" charset="-120"/>
              </a:rPr>
              <a:t>演唱歌曲</a:t>
            </a:r>
            <a:endParaRPr lang="en-US" altLang="zh-TW" sz="6400" b="1" u="sng" dirty="0" smtClean="0">
              <a:solidFill>
                <a:srgbClr val="663300"/>
              </a:solidFill>
              <a:latin typeface="+mj-lt"/>
              <a:ea typeface="華康中黑體" pitchFamily="49" charset="-120"/>
            </a:endParaRPr>
          </a:p>
          <a:p>
            <a:pPr marL="26670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200" dirty="0" smtClean="0">
                <a:latin typeface="+mj-lt"/>
                <a:ea typeface="華康中黑體" pitchFamily="49" charset="-120"/>
              </a:rPr>
              <a:t>1. Mother and Child reunion </a:t>
            </a:r>
            <a:r>
              <a:rPr lang="zh-TW" altLang="zh-TW" sz="5200" dirty="0" smtClean="0">
                <a:latin typeface="+mj-lt"/>
                <a:ea typeface="華康中黑體" pitchFamily="49" charset="-120"/>
              </a:rPr>
              <a:t>（母子重聚，有校友重聚的意義）</a:t>
            </a:r>
          </a:p>
          <a:p>
            <a:pPr marL="26670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200" dirty="0" smtClean="0">
                <a:latin typeface="+mj-lt"/>
                <a:ea typeface="華康中黑體" pitchFamily="49" charset="-120"/>
              </a:rPr>
              <a:t>2. While my guitar gently weeps</a:t>
            </a:r>
            <a:r>
              <a:rPr lang="zh-TW" altLang="zh-TW" sz="5200" dirty="0" smtClean="0">
                <a:latin typeface="+mj-lt"/>
                <a:ea typeface="華康中黑體" pitchFamily="49" charset="-120"/>
              </a:rPr>
              <a:t>（代表吉他社的表演）</a:t>
            </a:r>
          </a:p>
          <a:p>
            <a:pPr marL="26670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200" dirty="0" smtClean="0">
                <a:latin typeface="+mj-lt"/>
                <a:ea typeface="華康中黑體" pitchFamily="49" charset="-120"/>
              </a:rPr>
              <a:t>3. Get back </a:t>
            </a:r>
            <a:r>
              <a:rPr lang="zh-TW" altLang="zh-TW" sz="5200" dirty="0" smtClean="0">
                <a:latin typeface="+mj-lt"/>
                <a:ea typeface="華康中黑體" pitchFamily="49" charset="-120"/>
              </a:rPr>
              <a:t>（校友回到母校共聚一堂）</a:t>
            </a:r>
          </a:p>
          <a:p>
            <a:pPr marL="26670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200" dirty="0" smtClean="0">
                <a:latin typeface="+mj-lt"/>
                <a:ea typeface="華康中黑體" pitchFamily="49" charset="-120"/>
              </a:rPr>
              <a:t>4. Reflection of my life</a:t>
            </a:r>
            <a:r>
              <a:rPr lang="zh-TW" altLang="zh-TW" sz="5200" dirty="0" smtClean="0">
                <a:latin typeface="+mj-lt"/>
                <a:ea typeface="華康中黑體" pitchFamily="49" charset="-120"/>
              </a:rPr>
              <a:t>（生命的回顧）</a:t>
            </a:r>
          </a:p>
          <a:p>
            <a:pPr marL="26670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200" dirty="0" smtClean="0">
                <a:latin typeface="+mj-lt"/>
                <a:ea typeface="華康中黑體" pitchFamily="49" charset="-120"/>
              </a:rPr>
              <a:t>5. Better man</a:t>
            </a:r>
            <a:r>
              <a:rPr lang="zh-TW" altLang="zh-TW" sz="5200" dirty="0" smtClean="0">
                <a:latin typeface="+mj-lt"/>
                <a:ea typeface="華康中黑體" pitchFamily="49" charset="-120"/>
              </a:rPr>
              <a:t>（成為更好更有做為的人）</a:t>
            </a:r>
          </a:p>
          <a:p>
            <a:pPr>
              <a:lnSpc>
                <a:spcPts val="1800"/>
              </a:lnSpc>
              <a:spcBef>
                <a:spcPts val="600"/>
              </a:spcBef>
              <a:buNone/>
            </a:pPr>
            <a:r>
              <a:rPr lang="en-US" altLang="zh-TW" sz="5600" dirty="0" smtClean="0">
                <a:latin typeface="+mj-lt"/>
                <a:ea typeface="華康中黑體" pitchFamily="49" charset="-120"/>
              </a:rPr>
              <a:t> </a:t>
            </a:r>
            <a:endParaRPr lang="zh-TW" altLang="zh-TW" sz="5600" dirty="0" smtClean="0">
              <a:latin typeface="+mj-lt"/>
              <a:ea typeface="華康中黑體" pitchFamily="49" charset="-120"/>
            </a:endParaRPr>
          </a:p>
          <a:p>
            <a:endParaRPr lang="en-US" altLang="zh-TW" sz="1400" dirty="0" smtClean="0">
              <a:latin typeface="+mj-lt"/>
              <a:ea typeface="華康中黑體" pitchFamily="49" charset="-120"/>
            </a:endParaRPr>
          </a:p>
          <a:p>
            <a:endParaRPr lang="zh-TW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16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7160" y="1331640"/>
            <a:ext cx="5956176" cy="6408711"/>
          </a:xfrm>
        </p:spPr>
        <p:txBody>
          <a:bodyPr>
            <a:normAutofit/>
          </a:bodyPr>
          <a:lstStyle/>
          <a:p>
            <a:pPr marL="180975" indent="-180975">
              <a:lnSpc>
                <a:spcPts val="1800"/>
              </a:lnSpc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台大校友合唱團</a:t>
            </a:r>
            <a:endParaRPr lang="en-US" altLang="zh-TW" sz="2000" b="1" dirty="0" smtClean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80975" indent="0">
              <a:lnSpc>
                <a:spcPts val="2000"/>
              </a:lnSpc>
              <a:spcBef>
                <a:spcPts val="1200"/>
              </a:spcBef>
              <a:buNone/>
            </a:pP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於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2003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年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12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月台大合唱團成立四十週年慶祝餐會上宣佈成立，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2004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年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月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日召開成立大會，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並開始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練唱。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合唱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團成立之初即敦聘戴金泉教授擔任指揮，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2009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年起增聘指揮家莊舜旭教授擔任駐團指揮。目前團員已逾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150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人，經常練唱團員有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60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人。成立迄今已主辦並參加演出近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20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次。團員以台大合唱團畢業團友為主，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並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竭誠歡迎對歌唱有興趣的台大校友及其配偶子女加入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! 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本次演出由莊舜旭博士指揮，周雅文律師伴奏。</a:t>
            </a:r>
            <a:endParaRPr lang="en-US" altLang="zh-TW" sz="1300" dirty="0" smtClean="0">
              <a:latin typeface="華康中黑體" pitchFamily="49" charset="-120"/>
              <a:ea typeface="華康中黑體" pitchFamily="49" charset="-120"/>
            </a:endParaRPr>
          </a:p>
          <a:p>
            <a:pPr marL="449263" indent="-180975">
              <a:lnSpc>
                <a:spcPts val="2000"/>
              </a:lnSpc>
              <a:spcBef>
                <a:spcPts val="600"/>
              </a:spcBef>
            </a:pPr>
            <a:r>
              <a:rPr lang="zh-TW" altLang="en-US" sz="1600" b="1" u="sng" dirty="0" smtClean="0">
                <a:solidFill>
                  <a:srgbClr val="663300"/>
                </a:solidFill>
                <a:ea typeface="華康中黑體" pitchFamily="49" charset="-120"/>
              </a:rPr>
              <a:t>演出者</a:t>
            </a:r>
            <a:endParaRPr lang="en-US" altLang="zh-TW" sz="1600" b="1" dirty="0" smtClean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449263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成家瑜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李振文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何亞威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陳毓潔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鄭家齊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鄭惠芬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李文雯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魏多麗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吳碧珠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</a:p>
          <a:p>
            <a:pPr marL="449263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淩鴻儀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董小玲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陳慧蓉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蔡義中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魏廷仰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黃瓊彪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羅仲智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陳哲明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范豐民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</a:p>
          <a:p>
            <a:pPr marL="449263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吳哲生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300" dirty="0" smtClean="0">
                <a:latin typeface="華康中黑體" pitchFamily="49" charset="-120"/>
                <a:ea typeface="華康中黑體" pitchFamily="49" charset="-120"/>
              </a:rPr>
              <a:t>何佳幸</a:t>
            </a:r>
            <a:endParaRPr lang="zh-TW" altLang="en-US" sz="13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表演團體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pic>
        <p:nvPicPr>
          <p:cNvPr id="1027" name="Picture 3" descr="C:\Documents and Settings\cyang\My Documents\校友團團體照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5863001"/>
            <a:ext cx="4680520" cy="1805343"/>
          </a:xfrm>
          <a:prstGeom prst="rect">
            <a:avLst/>
          </a:prstGeom>
          <a:noFill/>
        </p:spPr>
      </p:pic>
      <p:sp>
        <p:nvSpPr>
          <p:cNvPr id="9" name="內容版面配置區 8"/>
          <p:cNvSpPr txBox="1">
            <a:spLocks/>
          </p:cNvSpPr>
          <p:nvPr/>
        </p:nvSpPr>
        <p:spPr>
          <a:xfrm>
            <a:off x="774948" y="4499992"/>
            <a:ext cx="603842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zh-TW" altLang="en-US" sz="1600" b="1" dirty="0" smtClean="0">
                <a:solidFill>
                  <a:srgbClr val="663300"/>
                </a:solidFill>
                <a:latin typeface="+mj-lt"/>
                <a:ea typeface="華康中黑體" pitchFamily="49" charset="-120"/>
              </a:rPr>
              <a:t>  </a:t>
            </a:r>
            <a:r>
              <a:rPr lang="zh-TW" altLang="en-US" sz="1600" b="1" u="sng" dirty="0" smtClean="0">
                <a:solidFill>
                  <a:srgbClr val="663300"/>
                </a:solidFill>
                <a:latin typeface="+mj-lt"/>
                <a:ea typeface="華康中黑體" pitchFamily="49" charset="-120"/>
              </a:rPr>
              <a:t>演唱歌曲</a:t>
            </a:r>
            <a:endParaRPr lang="en-US" altLang="zh-TW" sz="1600" b="1" u="sng" dirty="0" smtClean="0">
              <a:solidFill>
                <a:srgbClr val="663300"/>
              </a:solidFill>
              <a:latin typeface="+mj-lt"/>
              <a:ea typeface="華康中黑體" pitchFamily="49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600" dirty="0" smtClean="0">
                <a:latin typeface="+mj-lt"/>
                <a:ea typeface="華康中黑體" pitchFamily="49" charset="-120"/>
              </a:rPr>
              <a:t>    </a:t>
            </a:r>
            <a:r>
              <a:rPr lang="zh-TW" altLang="zh-TW" sz="1300" dirty="0" smtClean="0">
                <a:latin typeface="+mj-lt"/>
                <a:ea typeface="華康中黑體" pitchFamily="49" charset="-120"/>
              </a:rPr>
              <a:t>望春風</a:t>
            </a:r>
            <a:endParaRPr lang="en-US" altLang="zh-TW" sz="1300" dirty="0" smtClean="0">
              <a:latin typeface="+mj-lt"/>
              <a:ea typeface="華康中黑體" pitchFamily="49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300" dirty="0" smtClean="0">
                <a:latin typeface="+mj-lt"/>
                <a:ea typeface="華康中黑體" pitchFamily="49" charset="-120"/>
              </a:rPr>
              <a:t>     </a:t>
            </a:r>
            <a:r>
              <a:rPr lang="zh-TW" altLang="zh-TW" sz="1300" dirty="0" smtClean="0">
                <a:latin typeface="+mj-lt"/>
                <a:ea typeface="華康中黑體" pitchFamily="49" charset="-120"/>
              </a:rPr>
              <a:t>聽泉</a:t>
            </a:r>
            <a:endParaRPr lang="en-US" altLang="zh-TW" sz="1300" dirty="0" smtClean="0">
              <a:latin typeface="+mj-lt"/>
              <a:ea typeface="華康中黑體" pitchFamily="49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300" dirty="0" smtClean="0">
                <a:latin typeface="+mj-lt"/>
                <a:ea typeface="華康中黑體" pitchFamily="49" charset="-120"/>
              </a:rPr>
              <a:t>     </a:t>
            </a:r>
            <a:r>
              <a:rPr lang="zh-TW" altLang="zh-TW" sz="1300" dirty="0" smtClean="0">
                <a:latin typeface="+mj-lt"/>
                <a:ea typeface="華康中黑體" pitchFamily="49" charset="-120"/>
              </a:rPr>
              <a:t>漁唱</a:t>
            </a:r>
          </a:p>
          <a:p>
            <a:pPr>
              <a:lnSpc>
                <a:spcPts val="1800"/>
              </a:lnSpc>
            </a:pPr>
            <a:r>
              <a:rPr lang="en-US" altLang="zh-TW" sz="1300" dirty="0" smtClean="0">
                <a:latin typeface="+mj-lt"/>
                <a:ea typeface="華康中黑體" pitchFamily="49" charset="-120"/>
              </a:rPr>
              <a:t>     The Lord bless you and keep you (John </a:t>
            </a:r>
            <a:r>
              <a:rPr lang="en-US" altLang="zh-TW" sz="1300" dirty="0" err="1" smtClean="0">
                <a:latin typeface="+mj-lt"/>
                <a:ea typeface="華康中黑體" pitchFamily="49" charset="-120"/>
              </a:rPr>
              <a:t>Rutter</a:t>
            </a:r>
            <a:r>
              <a:rPr lang="en-US" altLang="zh-TW" sz="1300" dirty="0" smtClean="0">
                <a:latin typeface="+mj-lt"/>
                <a:ea typeface="華康中黑體" pitchFamily="49" charset="-120"/>
              </a:rPr>
              <a:t>) 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華康中黑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17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3144" y="4067944"/>
            <a:ext cx="61722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抽獎獎品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36712" y="4822866"/>
          <a:ext cx="5184576" cy="2917486"/>
        </p:xfrm>
        <a:graphic>
          <a:graphicData uri="http://schemas.openxmlformats.org/drawingml/2006/table">
            <a:tbl>
              <a:tblPr/>
              <a:tblGrid>
                <a:gridCol w="752600"/>
                <a:gridCol w="4431976"/>
              </a:tblGrid>
              <a:tr h="2830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特別獎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iPAD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II </a:t>
                      </a:r>
                      <a:r>
                        <a:rPr lang="en-US" altLang="zh-TW" sz="1400" b="0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WiFi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16G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5"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>
                          <a:solidFill>
                            <a:srgbClr val="222222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頭獎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iPhone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4S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32G 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智慧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手機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>
                          <a:solidFill>
                            <a:srgbClr val="222222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二獎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NIKON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COOLPIX P500-36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倍高變焦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HD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類單眼相機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222222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二獎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華碩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Eee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Pad Transformer 16G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WiFi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三獎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Honeywell 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空氣清淨機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三獎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SONY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SX65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記憶卡式一般畫質攝影機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三獎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Heran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24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型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LED 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液晶顯示器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四獎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HTC Wildfire S 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手機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四獎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飛利浦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DVD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微型音樂系統</a:t>
                      </a: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7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四獎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Brother MFC-J5910DW A3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複合機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17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華康中黑體" pitchFamily="49" charset="-120"/>
                          <a:ea typeface="華康中黑體" pitchFamily="49" charset="-120"/>
                        </a:rPr>
                        <a:t>四獎</a:t>
                      </a: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 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Sony WX30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華康中黑體" pitchFamily="49" charset="-120"/>
                          <a:cs typeface="Arial" pitchFamily="34" charset="0"/>
                        </a:rPr>
                        <a:t>數位相機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ea typeface="華康中黑體" pitchFamily="49" charset="-120"/>
                        <a:cs typeface="Arial" pitchFamily="34" charset="0"/>
                      </a:endParaRPr>
                    </a:p>
                  </a:txBody>
                  <a:tcPr marL="9446" marR="9446" marT="9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72" y="2627784"/>
            <a:ext cx="2376264" cy="145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476672" y="971600"/>
            <a:ext cx="58841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</a:rPr>
              <a:t>足夢舞人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</a:endParaRPr>
          </a:p>
          <a:p>
            <a:pPr marL="180975" lvl="0">
              <a:lnSpc>
                <a:spcPts val="2000"/>
              </a:lnSpc>
              <a:spcBef>
                <a:spcPts val="1200"/>
              </a:spcBef>
              <a:defRPr/>
            </a:pP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以多元、優雅、流暢、與富音樂性的原創舞作，深受好評的足夢舞人，由踢踏舞編舞家楊宗儒老師創立，加上知名踢踏舞者–彭俊銘與金永晟，承襲著國寶級舞蹈家</a:t>
            </a:r>
            <a:r>
              <a:rPr lang="en-US" altLang="zh-TW" sz="1300" dirty="0" smtClean="0">
                <a:latin typeface="華康中黑體" pitchFamily="49" charset="-120"/>
                <a:ea typeface="華康中黑體" pitchFamily="49" charset="-120"/>
              </a:rPr>
              <a:t>-</a:t>
            </a:r>
            <a:r>
              <a:rPr lang="zh-TW" altLang="zh-TW" sz="1300" dirty="0" smtClean="0">
                <a:latin typeface="華康中黑體" pitchFamily="49" charset="-120"/>
                <a:ea typeface="華康中黑體" pitchFamily="49" charset="-120"/>
              </a:rPr>
              <a:t>許仁上老師推廣爵士踢踏的精神，本著文化深耕的理念，我們將健康樂活、豐富多元的踢踏藝術，透過足夢的精神，分享給全國各地的大小朋友們。</a:t>
            </a:r>
            <a:endParaRPr kumimoji="0" lang="en-US" altLang="zh-TW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表演團體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1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手冊目錄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2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關於臺大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3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節目表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4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場地圖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5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桌位圖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 6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貴賓席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7-14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各學院系所桌次名單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93875" indent="3175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 15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感謝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1704975" indent="3175">
              <a:spcBef>
                <a:spcPts val="1200"/>
              </a:spcBef>
              <a:buAutoNum type="arabicPlain" startAt="16"/>
              <a:tabLst>
                <a:tab pos="2514600" algn="l"/>
              </a:tabLs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-17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	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表演團體介紹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2520950" indent="-457200">
              <a:spcBef>
                <a:spcPts val="1200"/>
              </a:spcBef>
              <a:buAutoNum type="arabicPlain" startAt="18"/>
              <a:tabLst>
                <a:tab pos="2514600" algn="l"/>
              </a:tabLst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抽獎獎品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2520950" indent="-457200">
              <a:spcBef>
                <a:spcPts val="1200"/>
              </a:spcBef>
              <a:buNone/>
              <a:tabLst>
                <a:tab pos="2514600" algn="l"/>
              </a:tabLst>
            </a:pP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42900" y="467544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手冊目錄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+mj-lt"/>
              </a:rPr>
              <a:t>19</a:t>
            </a:r>
            <a:endParaRPr lang="zh-TW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0768" y="395536"/>
            <a:ext cx="4176464" cy="432048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spcAft>
                <a:spcPts val="600"/>
              </a:spcAft>
            </a:pPr>
            <a:r>
              <a:rPr lang="zh-TW" altLang="en-US" sz="2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台大三十重聚  </a:t>
            </a:r>
            <a:r>
              <a:rPr lang="zh-TW" altLang="en-US" sz="2400" b="1" i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海外篇</a:t>
            </a:r>
            <a:endParaRPr lang="en-US" altLang="zh-TW" sz="2400" b="1" i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360363"/>
            <a:r>
              <a:rPr lang="zh-TW" altLang="en-US" sz="1400" b="1" u="sng" dirty="0" smtClean="0">
                <a:solidFill>
                  <a:srgbClr val="6633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報到</a:t>
            </a:r>
            <a:r>
              <a:rPr lang="en-US" altLang="zh-TW" sz="1400" b="1" u="sng" dirty="0" smtClean="0">
                <a:solidFill>
                  <a:srgbClr val="6633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&amp;</a:t>
            </a:r>
            <a:r>
              <a:rPr lang="zh-TW" altLang="en-US" sz="1400" b="1" u="sng" dirty="0" smtClean="0">
                <a:solidFill>
                  <a:srgbClr val="6633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晚宴</a:t>
            </a:r>
            <a:endParaRPr lang="en-US" altLang="zh-TW" sz="1400" b="1" u="sng" dirty="0" smtClean="0">
              <a:solidFill>
                <a:srgbClr val="6633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日期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2012.8.11 (Sat)</a:t>
            </a: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時間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1:30pm – Midnight</a:t>
            </a: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地點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Pacific Palms Conference Resort</a:t>
            </a: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One Industry Hills Parkway, </a:t>
            </a: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City of Industry, CA91744</a:t>
            </a:r>
          </a:p>
          <a:p>
            <a:pPr marL="360363"/>
            <a:r>
              <a:rPr lang="zh-TW" altLang="en-US" sz="1400" b="1" u="sng" dirty="0" smtClean="0">
                <a:solidFill>
                  <a:srgbClr val="663300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一日遊</a:t>
            </a:r>
            <a:endParaRPr lang="en-US" altLang="zh-TW" sz="1400" b="1" u="sng" dirty="0" smtClean="0">
              <a:solidFill>
                <a:srgbClr val="663300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日期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2012.8.12 (Sun)</a:t>
            </a: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時間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8:00 am – 6:00 pm</a:t>
            </a: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地點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 Lake Arrowhead, California</a:t>
            </a:r>
          </a:p>
          <a:p>
            <a:pPr marL="360363"/>
            <a:endParaRPr lang="en-US" altLang="zh-TW" sz="1400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* 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請於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6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月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30</a:t>
            </a:r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日前報名</a:t>
            </a:r>
            <a:endParaRPr lang="en-US" altLang="zh-TW" sz="1400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Website: ntureunion.org</a:t>
            </a:r>
          </a:p>
          <a:p>
            <a:pPr marL="360363"/>
            <a:r>
              <a:rPr lang="zh-TW" altLang="en-US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聯絡人 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:</a:t>
            </a: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Joanna Hsiao – 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  <a:hlinkClick r:id="rId2"/>
              </a:rPr>
              <a:t>hsiao.joanna@gmail.com</a:t>
            </a:r>
            <a:endParaRPr lang="en-US" altLang="zh-TW" sz="1400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  <a:p>
            <a:pPr marL="360363"/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</a:rPr>
              <a:t>Sylvia Chiang – </a:t>
            </a:r>
            <a:r>
              <a:rPr lang="en-US" altLang="zh-TW" sz="1400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  <a:cs typeface="Arial" pitchFamily="34" charset="0"/>
                <a:hlinkClick r:id="rId3"/>
              </a:rPr>
              <a:t>sylviachiang@foria.com</a:t>
            </a:r>
            <a:endParaRPr lang="en-US" altLang="zh-TW" sz="1400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  <a:cs typeface="Arial" pitchFamily="34" charset="0"/>
            </a:endParaRPr>
          </a:p>
        </p:txBody>
      </p:sp>
      <p:pic>
        <p:nvPicPr>
          <p:cNvPr id="7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64704" y="4860032"/>
            <a:ext cx="525658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乘星光之翼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越三十秋冬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就在今夜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你我重逢</a:t>
            </a:r>
          </a:p>
          <a:p>
            <a:pPr algn="ctr">
              <a:spcBef>
                <a:spcPts val="1200"/>
              </a:spcBef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那忍不住的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傅鐘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正悠悠輕問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華康行書體" pitchFamily="49" charset="-120"/>
              <a:ea typeface="華康行書體" pitchFamily="49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還記得嗎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你我追過的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夢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華康行書體" pitchFamily="49" charset="-120"/>
              <a:ea typeface="華康行書體" pitchFamily="49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椰林深處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新牆已老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可擋不住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那花影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嘻鬧</a:t>
            </a:r>
          </a:p>
          <a:p>
            <a:pPr algn="ctr">
              <a:spcBef>
                <a:spcPts val="1200"/>
              </a:spcBef>
            </a:pP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你聽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它們告訴風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歲月會老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 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但我們的心</a:t>
            </a:r>
          </a:p>
          <a:p>
            <a:pPr algn="ctr">
              <a:spcBef>
                <a:spcPts val="1200"/>
              </a:spcBef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可 以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不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 </a:t>
            </a:r>
            <a:r>
              <a:rPr lang="zh-TW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老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......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  <a:latin typeface="華康行書體" pitchFamily="49" charset="-120"/>
              <a:ea typeface="華康行書體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7192" y="7308304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李梅</a:t>
            </a:r>
            <a:r>
              <a:rPr lang="zh-TW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行書體" pitchFamily="49" charset="-120"/>
                <a:ea typeface="華康行書體" pitchFamily="49" charset="-120"/>
              </a:rPr>
              <a:t>化學</a:t>
            </a:r>
            <a:endParaRPr lang="zh-TW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華康行書體" pitchFamily="49" charset="-120"/>
              <a:ea typeface="華康行書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2900" y="539552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校訓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32656" y="2987824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校徽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32656" y="5292080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  <a:cs typeface="+mj-cs"/>
              </a:rPr>
              <a:t>校歌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0801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</a:rPr>
              <a:t>節目表</a:t>
            </a:r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00" y="2267744"/>
            <a:ext cx="5380112" cy="5400600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5:30–6:30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報到進場、相見歡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6:30–7:00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搖滾開場、主持登臺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7:00–8:00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精緻晚宴、今昔回顧、各系大合照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8:00–8:10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熱情洋溢 踢踏青春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8:10–8:20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第一輪抽獎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8:20–8:30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熟悉的旋律 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(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台大校友合唱團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)</a:t>
            </a: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8:30–8:40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第二輪抽獎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8:40–8:50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第三輪抽獎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8:50–9:00 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珍重再見、交棒</a:t>
            </a: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1983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、期待四十重聚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600"/>
              </a:spcBef>
              <a:buNone/>
            </a:pPr>
            <a:r>
              <a:rPr lang="en-US" altLang="zh-TW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9:00–10:00 </a:t>
            </a:r>
            <a:r>
              <a:rPr lang="zh-TW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中黑體" pitchFamily="49" charset="-120"/>
                <a:ea typeface="華康中黑體" pitchFamily="49" charset="-120"/>
              </a:rPr>
              <a:t>敘不完的舊、道不完的情</a:t>
            </a:r>
            <a:endParaRPr lang="en-US" altLang="zh-TW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800"/>
              </a:spcBef>
              <a:buNone/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spcBef>
                <a:spcPts val="1800"/>
              </a:spcBef>
              <a:buNone/>
            </a:pPr>
            <a:endParaRPr lang="zh-TW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0648" y="1259632"/>
            <a:ext cx="61722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                                   主持人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: </a:t>
            </a:r>
            <a:r>
              <a:rPr lang="zh-TW" altLang="en-US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李梅</a:t>
            </a:r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化學</a:t>
            </a:r>
            <a:endParaRPr lang="en-US" altLang="zh-TW" sz="1400" dirty="0" smtClean="0"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                                           黃彥男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電機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25152" y="7668344"/>
            <a:ext cx="61722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7188" lvl="0" indent="-357188">
              <a:spcBef>
                <a:spcPct val="0"/>
              </a:spcBef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altLang="zh-TW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</a:t>
            </a:r>
            <a:r>
              <a:rPr lang="zh-TW" altLang="en-US" dirty="0">
                <a:latin typeface="+mj-lt"/>
                <a:ea typeface="+mj-ea"/>
                <a:cs typeface="+mj-cs"/>
              </a:rPr>
              <a:t>用餐時間</a:t>
            </a:r>
            <a:r>
              <a:rPr lang="zh-TW" altLang="en-US" dirty="0" smtClean="0">
                <a:latin typeface="+mj-lt"/>
                <a:ea typeface="+mj-ea"/>
                <a:cs typeface="+mj-cs"/>
              </a:rPr>
              <a:t>，安排各系拍團體照，將依各學院順序，專人到各桌通知各系，前往舞台右方拍照</a:t>
            </a:r>
            <a:endParaRPr kumimoji="0" lang="zh-TW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62461" cy="91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5112" y="-36512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場地圖</a:t>
            </a:r>
          </a:p>
        </p:txBody>
      </p:sp>
      <p:sp>
        <p:nvSpPr>
          <p:cNvPr id="10" name="矩形 9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向右箭號 4"/>
          <p:cNvSpPr/>
          <p:nvPr/>
        </p:nvSpPr>
        <p:spPr>
          <a:xfrm rot="3006133">
            <a:off x="4916254" y="2338716"/>
            <a:ext cx="432048" cy="280975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844824" y="8748464"/>
            <a:ext cx="1584176" cy="25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新生南路</a:t>
            </a:r>
            <a:endParaRPr lang="zh-TW" altLang="en-US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2656" y="1115616"/>
            <a:ext cx="144016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3059832"/>
            <a:ext cx="2606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辛亥路</a:t>
            </a:r>
            <a:endParaRPr lang="zh-TW" altLang="en-US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5877272" y="827584"/>
            <a:ext cx="360040" cy="576064"/>
          </a:xfrm>
          <a:prstGeom prst="down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flipV="1">
            <a:off x="6237312" y="7740352"/>
            <a:ext cx="360040" cy="504056"/>
          </a:xfrm>
          <a:prstGeom prst="down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941168" y="3923928"/>
            <a:ext cx="504056" cy="11521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報到處</a:t>
            </a:r>
            <a:endParaRPr lang="zh-TW" altLang="en-US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乘號 17"/>
          <p:cNvSpPr/>
          <p:nvPr/>
        </p:nvSpPr>
        <p:spPr>
          <a:xfrm>
            <a:off x="1052736" y="7884368"/>
            <a:ext cx="720080" cy="79208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乘號 18"/>
          <p:cNvSpPr/>
          <p:nvPr/>
        </p:nvSpPr>
        <p:spPr>
          <a:xfrm>
            <a:off x="1052736" y="6732240"/>
            <a:ext cx="720080" cy="79208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乘號 19"/>
          <p:cNvSpPr/>
          <p:nvPr/>
        </p:nvSpPr>
        <p:spPr>
          <a:xfrm>
            <a:off x="476672" y="1331640"/>
            <a:ext cx="720080" cy="792088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077072" y="2555776"/>
            <a:ext cx="504056" cy="3600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攝影一區</a:t>
            </a:r>
            <a:endParaRPr lang="zh-TW" altLang="en-US" sz="11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37112" y="3347864"/>
            <a:ext cx="296416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攝影二區</a:t>
            </a:r>
            <a:endParaRPr lang="zh-TW" altLang="en-US" sz="11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89040" y="6300192"/>
            <a:ext cx="792088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攝影三區</a:t>
            </a:r>
            <a:endParaRPr lang="zh-TW" altLang="en-US" sz="11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52936" y="622818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2008" y="0"/>
            <a:ext cx="1484784" cy="4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yang\My Documents\010517_台大校友會台大體育館3F-90桌only 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937861"/>
            <a:ext cx="6525344" cy="6802491"/>
          </a:xfrm>
          <a:prstGeom prst="rect">
            <a:avLst/>
          </a:prstGeom>
          <a:noFill/>
        </p:spPr>
      </p:pic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42900" y="35496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桌位圖</a:t>
            </a:r>
          </a:p>
        </p:txBody>
      </p:sp>
      <p:sp>
        <p:nvSpPr>
          <p:cNvPr id="8" name="矩形 7"/>
          <p:cNvSpPr/>
          <p:nvPr/>
        </p:nvSpPr>
        <p:spPr>
          <a:xfrm>
            <a:off x="1700808" y="2411760"/>
            <a:ext cx="108012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0808" y="1763688"/>
            <a:ext cx="5760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endParaRPr lang="en-US" altLang="zh-TW" sz="14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01208" y="2411760"/>
            <a:ext cx="100811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25144" y="5580112"/>
            <a:ext cx="5760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00808" y="5580112"/>
            <a:ext cx="5040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80928" y="2411760"/>
            <a:ext cx="504056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0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endParaRPr lang="en-US" altLang="zh-TW" sz="20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17032" y="2411760"/>
            <a:ext cx="504056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21088" y="2411760"/>
            <a:ext cx="108012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04864" y="5580112"/>
            <a:ext cx="108012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0688" y="1187624"/>
            <a:ext cx="1080120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25144" y="1187624"/>
            <a:ext cx="158417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25144" y="4932040"/>
            <a:ext cx="5760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17032" y="4932040"/>
            <a:ext cx="100811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00808" y="1187624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夜</a:t>
            </a:r>
            <a:endParaRPr lang="en-US" altLang="zh-TW" sz="14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93096" y="5148064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717032" y="6876256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校友合唱團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25144" y="6804248"/>
            <a:ext cx="5760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2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搖滾樂團</a:t>
            </a:r>
            <a:endParaRPr lang="zh-TW" altLang="en-US" sz="12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05064" y="154766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貴</a:t>
            </a:r>
            <a:endParaRPr lang="en-US" altLang="zh-TW" sz="14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席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92896" y="1547664"/>
            <a:ext cx="5760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貴</a:t>
            </a:r>
            <a:endParaRPr lang="en-US" altLang="zh-TW" sz="1400" b="1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席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52936" y="25557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52936" y="51480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52936" y="5724128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52936" y="43559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52936" y="385192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76872" y="687625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52936" y="313184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48880" y="5724128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76872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52936" y="687625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52936" y="637220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農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48880" y="25557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48880" y="43559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48880" y="385192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348880" y="313184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48880" y="51480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844824" y="385192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844824" y="43559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44824" y="51480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44824" y="5724128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44824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44824" y="687625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醫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844824" y="25557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44824" y="313184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268760" y="133164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268760" y="190770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268760" y="25557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268760" y="313184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268760" y="385192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268760" y="4355976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92696" y="13316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92696" y="190770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92696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92696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92696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92696" y="43559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92696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92696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97152" y="13316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717032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717032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717032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717032" y="442798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717032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717032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717032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293096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293096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293096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293096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293096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293096" y="442798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797152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797152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797152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797152" y="442798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797152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797152" y="190770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301208" y="13316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301208" y="190770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301208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301208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301208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301208" y="442798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301208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301208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301208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13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877272" y="442798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877272" y="38519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877272" y="31318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17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877272" y="255577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16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877272" y="133164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14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77272" y="190770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15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5877272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877272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877272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工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797152" y="565212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797152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9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92696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268760" y="514806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10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268760" y="5724128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11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1268760" y="6372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法</a:t>
            </a:r>
            <a:r>
              <a:rPr lang="en-US" altLang="zh-TW" sz="1400" b="1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12</a:t>
            </a:r>
            <a:endParaRPr lang="zh-TW" altLang="en-US" sz="1400" b="1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貴賓席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9" name="橢圓 8"/>
          <p:cNvSpPr/>
          <p:nvPr/>
        </p:nvSpPr>
        <p:spPr>
          <a:xfrm>
            <a:off x="1628800" y="1115616"/>
            <a:ext cx="3528392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第</a:t>
            </a:r>
            <a:r>
              <a:rPr lang="en-US" altLang="zh-TW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席</a:t>
            </a:r>
            <a:endParaRPr lang="en-US" altLang="zh-TW" sz="16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校長 李嗣涔教授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李校長夫人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校長 陳維昭教授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副校長 羅清華教授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副校長 包宗和教授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學務長 馮燕教授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研發長 陳基旺教授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國際事務長 袁孝維教授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圖書館館長 陳雪華教授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總召集人 方偉宏</a:t>
            </a:r>
            <a:endParaRPr lang="zh-TW" altLang="en-US" sz="14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628800" y="4499992"/>
            <a:ext cx="3528392" cy="3384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第</a:t>
            </a:r>
            <a:r>
              <a:rPr lang="en-US" altLang="zh-TW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6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席</a:t>
            </a:r>
            <a:endParaRPr lang="en-US" altLang="zh-TW" sz="16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理學院院長 張慶瑞教授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社會科學院院長 趙永茂教授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生農學院院長 徐源泰教授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公衛學院院長 陳為堅教授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秘書室主秘 張培仁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校友總會副秘書長 呂村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1979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商學系學姊 林莉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en-US" altLang="zh-TW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1981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外文系學姊 羅燕儂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秘書室 陳雅薰</a:t>
            </a:r>
            <a:endParaRPr lang="en-US" altLang="zh-TW" sz="14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總幹事 何信仁</a:t>
            </a:r>
            <a:endParaRPr lang="zh-TW" altLang="en-US" sz="14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640" y="4067944"/>
            <a:ext cx="21602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b="1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感謝師長</a:t>
            </a:r>
            <a:endParaRPr lang="en-US" altLang="zh-TW" b="1" dirty="0" smtClean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b="1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蒞臨參加</a:t>
            </a:r>
            <a:r>
              <a:rPr lang="en-US" altLang="zh-TW" b="1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!</a:t>
            </a:r>
            <a:endParaRPr lang="zh-TW" altLang="en-US" b="1" dirty="0">
              <a:solidFill>
                <a:srgbClr val="6633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9" name="橢圓 8"/>
          <p:cNvSpPr/>
          <p:nvPr/>
        </p:nvSpPr>
        <p:spPr>
          <a:xfrm>
            <a:off x="2276872" y="1259632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中文系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李復國 羅慧萍 劉素玲 沈純珍 蔡　瑜 陳志恒 陳玲慧 鄭嫣菱 邱玟諦 陳偉江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施芳玲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20688" y="1187624"/>
            <a:ext cx="180020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中文系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楊福全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袁淑真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高</a:t>
            </a:r>
            <a:r>
              <a:rPr lang="en-US" altLang="zh-CN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雪 黃士蔚</a:t>
            </a:r>
            <a:endParaRPr lang="en-US" altLang="zh-CN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栗子菁 張碧惠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張美芳 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zh-CN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玲 江淑如 陳婉容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20688" y="2915816"/>
            <a:ext cx="187220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外文系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葉德蘭 劉紀雯 李憶華 簡文淑 周婉蘋 李惠慈 魏文英 蔡淑娥 談梅琳 蘇孟蘋蔡瓊婉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861048" y="2843808"/>
            <a:ext cx="1800200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歷史系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陳麗秋及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簡卡芬 王志萍 王秀惠 薛樂琳 李貞德 劉淑芬政治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84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許愛卿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861048" y="4716016"/>
            <a:ext cx="1872208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圖館系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葉淑敏 謝慧修 李啟芳 張若黎 蔡文蓮 忻憶蓉 汪明琪 謝碧玲 高幼眉 李壽惠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204864" y="6372200"/>
            <a:ext cx="1872208" cy="15841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10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圖館系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呂淑媚 黃純敏 王美智 鄭玉蘭 劉守榮 李美惠 蔡佳蓉 關國培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李講文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060848" y="5436096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132856" y="4716016"/>
            <a:ext cx="2160240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外文系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考古系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葉慧娟  鍾靈秀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社會系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黃智慧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蘇信如  陳立中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侯陳美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       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林小玲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3717032" y="385192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717032" y="457200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620688" y="4644008"/>
            <a:ext cx="1872208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歷史系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朱麗娟 臧保琦</a:t>
            </a: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周旭薇 鄧有年 施潔芬 陳嫣玲詹士模及家眷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李廷惠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</a:p>
        </p:txBody>
      </p:sp>
      <p:sp>
        <p:nvSpPr>
          <p:cNvPr id="38" name="橢圓 37"/>
          <p:cNvSpPr/>
          <p:nvPr/>
        </p:nvSpPr>
        <p:spPr>
          <a:xfrm>
            <a:off x="2564904" y="3131840"/>
            <a:ext cx="1728192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   </a:t>
            </a:r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哲學系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馮大年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陳家倫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陳珞琳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王湘玉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陸恒生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朱滿禎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劉有恒</a:t>
            </a:r>
            <a:endParaRPr lang="en-US" altLang="zh-TW" sz="11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grpSp>
        <p:nvGrpSpPr>
          <p:cNvPr id="2" name="群組 64"/>
          <p:cNvGrpSpPr/>
          <p:nvPr/>
        </p:nvGrpSpPr>
        <p:grpSpPr>
          <a:xfrm>
            <a:off x="5229200" y="107504"/>
            <a:ext cx="1519634" cy="1584176"/>
            <a:chOff x="5229200" y="35496"/>
            <a:chExt cx="1519634" cy="1584176"/>
          </a:xfrm>
        </p:grpSpPr>
        <p:pic>
          <p:nvPicPr>
            <p:cNvPr id="28" name="Picture 2" descr="C:\Documents and Settings\cyang\My Documents\010517_台大校友會台大體育館3F-90桌only tab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9200" y="35496"/>
              <a:ext cx="1519634" cy="1584176"/>
            </a:xfrm>
            <a:prstGeom prst="rect">
              <a:avLst/>
            </a:prstGeom>
            <a:noFill/>
            <a:ln w="38100">
              <a:solidFill>
                <a:srgbClr val="663300"/>
              </a:solidFill>
            </a:ln>
          </p:spPr>
        </p:pic>
        <p:sp>
          <p:nvSpPr>
            <p:cNvPr id="48" name="橢圓 47"/>
            <p:cNvSpPr/>
            <p:nvPr/>
          </p:nvSpPr>
          <p:spPr>
            <a:xfrm>
              <a:off x="617368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6165304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6021288" y="125963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6021288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6021288" y="971600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6021288" y="39553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6021288" y="539552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6021288" y="683568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6021288" y="827584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6165304" y="1115616"/>
              <a:ext cx="144016" cy="14401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zh-TW" alt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021288" y="1187624"/>
              <a:ext cx="432048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zh-TW" altLang="en-U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橢圓 10"/>
          <p:cNvSpPr/>
          <p:nvPr/>
        </p:nvSpPr>
        <p:spPr>
          <a:xfrm>
            <a:off x="3861048" y="1187624"/>
            <a:ext cx="1800200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中文系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李細秋 唐駿鳴 伍參賢 劉少雄 劉夢齡 張希齡 林玟玲 盧美娟 曾淑芬 江淑惠</a:t>
            </a:r>
            <a:endParaRPr lang="zh-TW" altLang="zh-TW" sz="1200" dirty="0" smtClean="0">
              <a:solidFill>
                <a:srgbClr val="FF0000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301208" y="385192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548680" y="1187624"/>
            <a:ext cx="576064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華康中黑體" pitchFamily="49" charset="-120"/>
                <a:ea typeface="華康中黑體" pitchFamily="49" charset="-120"/>
              </a:rPr>
              <a:t>素桌</a:t>
            </a:r>
            <a:endParaRPr lang="zh-TW" altLang="en-US" sz="14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2276872" y="2987824"/>
            <a:ext cx="1124744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外文系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余賽娟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葉巧娟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彭淑嫣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及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家眷  </a:t>
            </a:r>
            <a:endParaRPr lang="zh-TW" altLang="en-US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836712" y="349188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 smtClean="0">
                <a:latin typeface="華康中黑體" pitchFamily="49" charset="-120"/>
                <a:ea typeface="華康中黑體" pitchFamily="49" charset="-120"/>
              </a:rPr>
              <a:t>素</a:t>
            </a:r>
            <a:endParaRPr lang="zh-TW" altLang="en-US" sz="11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060848" y="2915816"/>
            <a:ext cx="216024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文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9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文學院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371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93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25%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yang\My Documents\1982晚會手冊內頁(校景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68344"/>
            <a:ext cx="6858000" cy="1584176"/>
          </a:xfrm>
          <a:prstGeom prst="rect">
            <a:avLst/>
          </a:prstGeom>
          <a:noFill/>
        </p:spPr>
      </p:pic>
      <p:sp>
        <p:nvSpPr>
          <p:cNvPr id="6" name="橢圓 5"/>
          <p:cNvSpPr/>
          <p:nvPr/>
        </p:nvSpPr>
        <p:spPr>
          <a:xfrm>
            <a:off x="476672" y="1403648"/>
            <a:ext cx="1944216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1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數學系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王振男老師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張源俊 徐明義 范文榮 曹昌熙 白啟光 翁秉仁 黃旭生 李錦鎣 傅進興 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772816" y="3419872"/>
            <a:ext cx="2232248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地質系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李通藝 俞旗文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陳光袓 張　敏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李寄嵎 汪玉清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譚達權 林鼎信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王維豪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endParaRPr lang="zh-TW" altLang="zh-TW" sz="1200" dirty="0" smtClean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204864" y="1475656"/>
            <a:ext cx="2088232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2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數學系</a:t>
            </a:r>
            <a:endParaRPr lang="en-US" altLang="zh-TW" sz="1100" u="sng" dirty="0" smtClean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謝叔蓉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杜懷汐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鄒奮起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林國銘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郝仲芸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心理</a:t>
            </a:r>
            <a:r>
              <a:rPr lang="en-US" altLang="zh-TW" sz="12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陳善欽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76672" y="3203848"/>
            <a:ext cx="1944216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4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化學系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林家立 蔣重光 蔡雅蓉 蕭容慧 蘇麗香 高嘉成 邵玉琴 余寶貝 李明機 　</a:t>
            </a:r>
            <a:endParaRPr lang="zh-TW" altLang="en-US" sz="1200" dirty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204864" y="5148064"/>
            <a:ext cx="1944216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8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心理系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莊仲仁老師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劉艾青 郭翠彬 陳文谷 郭妙雪 王秀枝 汪曼穎 段亞新 張秋珍 王清炎 許文耀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76672" y="5148064"/>
            <a:ext cx="1944216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7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植物系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郭書祥 楊月玲 張元蒂 陳志蓉 余麗娟 翁一枝 陶建英 慕可禹 潘志民 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邱珮琳及家眷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789040" y="3347864"/>
            <a:ext cx="2160240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6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動物系</a:t>
            </a:r>
            <a:r>
              <a:rPr lang="zh-TW" altLang="en-US" sz="14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</a:t>
            </a:r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物理系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黃娟娟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施坤龍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徐芝敏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梁肇基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彭巧珍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蕭學文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陳修玲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魏金明</a:t>
            </a:r>
            <a:endParaRPr lang="en-US" altLang="zh-TW" sz="12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王繼文  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陳義裕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  鍾美玉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861048" y="5148064"/>
            <a:ext cx="2016224" cy="1872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9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心理系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吳英璋老師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翁儷禎 林木郎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黃安邦 蘇繼聰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楊麗仙 黃素菲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鄭玲宜 姚德慈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雷庚玲 林順康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933056" y="1403648"/>
            <a:ext cx="1872208" cy="1728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3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化學系</a:t>
            </a:r>
            <a:endParaRPr lang="en-US" altLang="zh-TW" sz="11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蔡國利 高繼祖 馬一中 吳燕君 謝定國 李　梅 張嘉弼 程其敬 朱慶源 范光陽</a:t>
            </a:r>
            <a:endParaRPr lang="en-US" altLang="zh-TW" sz="1200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81936" y="7524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0" name="Picture 2" descr="C:\Documents and Settings\cyang\My Documents\010517_台大校友會台大體育館3F-90桌only 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00" y="107504"/>
            <a:ext cx="1519634" cy="1584176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26" name="橢圓 25"/>
          <p:cNvSpPr/>
          <p:nvPr/>
        </p:nvSpPr>
        <p:spPr>
          <a:xfrm>
            <a:off x="6309320" y="1115616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309320" y="1259632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6309320" y="971600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309320" y="827584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6309320" y="683568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165304" y="395536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6165304" y="539552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6165304" y="683568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6165304" y="827584"/>
            <a:ext cx="144016" cy="14401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TW" alt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068960" y="3419872"/>
            <a:ext cx="1152128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u="sng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地理系</a:t>
            </a:r>
            <a:endParaRPr lang="en-US" altLang="zh-TW" sz="1400" u="sng" dirty="0" smtClean="0">
              <a:solidFill>
                <a:schemeClr val="tx1"/>
              </a:solidFill>
              <a:latin typeface="華康中黑體" pitchFamily="49" charset="-120"/>
              <a:ea typeface="華康中黑體" pitchFamily="49" charset="-120"/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張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 </a:t>
            </a:r>
            <a:r>
              <a:rPr lang="zh-TW" altLang="zh-TW" sz="1200" dirty="0" smtClean="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rPr>
              <a:t>懋</a:t>
            </a:r>
            <a:endParaRPr lang="zh-TW" altLang="zh-TW" sz="1200" dirty="0" smtClean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988840" y="3419872"/>
            <a:ext cx="2232248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理</a:t>
            </a:r>
            <a:r>
              <a:rPr lang="en-US" altLang="zh-TW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5</a:t>
            </a:r>
            <a:r>
              <a:rPr lang="zh-TW" altLang="en-US" sz="1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itchFamily="49" charset="-120"/>
                <a:ea typeface="華康中黑體" pitchFamily="49" charset="-120"/>
              </a:rPr>
              <a:t>桌</a:t>
            </a:r>
            <a:endParaRPr lang="en-US" altLang="zh-TW" sz="14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342900" y="35496"/>
            <a:ext cx="61722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  <a:cs typeface="+mj-cs"/>
              </a:rPr>
              <a:t>理學院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桌次名單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          畢業人數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248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參加人數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83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人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,</a:t>
            </a:r>
            <a:r>
              <a:rPr lang="zh-TW" altLang="en-US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出席率</a:t>
            </a:r>
            <a:r>
              <a:rPr lang="en-US" altLang="zh-TW" sz="1600" dirty="0" smtClean="0">
                <a:solidFill>
                  <a:srgbClr val="663300"/>
                </a:solidFill>
                <a:latin typeface="華康中黑體" pitchFamily="49" charset="-120"/>
                <a:ea typeface="華康中黑體" pitchFamily="49" charset="-120"/>
              </a:rPr>
              <a:t>33%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3344</Words>
  <Application>Microsoft Office PowerPoint</Application>
  <PresentationFormat>如螢幕大小 (4:3)</PresentationFormat>
  <Paragraphs>868</Paragraphs>
  <Slides>20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投影片 1</vt:lpstr>
      <vt:lpstr>投影片 2</vt:lpstr>
      <vt:lpstr>投影片 3</vt:lpstr>
      <vt:lpstr>節目表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臺灣大學1982三十重聚 晚會手冊</dc:title>
  <dc:creator> Cathy Yang</dc:creator>
  <cp:lastModifiedBy> Cathy Yang</cp:lastModifiedBy>
  <cp:revision>387</cp:revision>
  <dcterms:created xsi:type="dcterms:W3CDTF">2012-05-15T05:06:21Z</dcterms:created>
  <dcterms:modified xsi:type="dcterms:W3CDTF">2012-06-02T10:39:51Z</dcterms:modified>
</cp:coreProperties>
</file>