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5" r:id="rId6"/>
    <p:sldId id="266" r:id="rId7"/>
    <p:sldId id="259" r:id="rId8"/>
    <p:sldId id="260" r:id="rId9"/>
    <p:sldId id="261" r:id="rId10"/>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018" y="-77"/>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duotone>
              <a:schemeClr val="accent2">
                <a:shade val="45000"/>
                <a:satMod val="135000"/>
              </a:schemeClr>
              <a:prstClr val="white"/>
            </a:duotone>
            <a:extLst>
              <a:ext uri="{BEBA8EAE-BF5A-486C-A8C5-ECC9F3942E4B}"/>
              <a:ext uri="{28A0092B-C50C-407E-A947-70E740481C1C}"/>
            </a:extLst>
          </a:blip>
          <a:srcRect/>
          <a:stretch>
            <a:fillRect/>
          </a:stretch>
        </p:blipFill>
        <p:spPr bwMode="auto">
          <a:xfrm>
            <a:off x="1627360" y="17953"/>
            <a:ext cx="5752952" cy="2400930"/>
          </a:xfrm>
          <a:prstGeom prst="rect">
            <a:avLst/>
          </a:prstGeom>
          <a:noFill/>
          <a:ln>
            <a:noFill/>
          </a:ln>
          <a:extLst>
            <a:ext uri="{909E8E84-426E-40DD-AFC4-6F175D3DCCD1}"/>
            <a:ext uri="{91240B29-F687-4F45-9708-019B960494DF}"/>
          </a:extLst>
        </p:spPr>
      </p:pic>
      <p:sp>
        <p:nvSpPr>
          <p:cNvPr id="2" name="標題 1"/>
          <p:cNvSpPr>
            <a:spLocks noGrp="1"/>
          </p:cNvSpPr>
          <p:nvPr>
            <p:ph type="ctrTitle"/>
          </p:nvPr>
        </p:nvSpPr>
        <p:spPr>
          <a:xfrm>
            <a:off x="685800" y="2130425"/>
            <a:ext cx="7772400" cy="1470025"/>
          </a:xfrm>
        </p:spPr>
        <p:txBody>
          <a:body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5" name="日期版面配置區 3"/>
          <p:cNvSpPr>
            <a:spLocks noGrp="1"/>
          </p:cNvSpPr>
          <p:nvPr>
            <p:ph type="dt" sz="half" idx="10"/>
          </p:nvPr>
        </p:nvSpPr>
        <p:spPr/>
        <p:txBody>
          <a:bodyPr/>
          <a:lstStyle>
            <a:lvl1pPr>
              <a:defRPr/>
            </a:lvl1pPr>
          </a:lstStyle>
          <a:p>
            <a:pPr>
              <a:defRPr/>
            </a:pPr>
            <a:fld id="{BD0C27AC-1E0C-449A-9804-7EC2270BDF02}" type="datetimeFigureOut">
              <a:rPr lang="zh-TW" altLang="en-US"/>
              <a:pPr>
                <a:defRPr/>
              </a:pPr>
              <a:t>2013/7/31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87C2DF1E-2ED2-4E3B-9E50-0E9C78CB89A8}"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2E449A7F-7BF0-40BA-AE06-3E125340FCEF}" type="datetimeFigureOut">
              <a:rPr lang="zh-TW" altLang="en-US"/>
              <a:pPr>
                <a:defRPr/>
              </a:pPr>
              <a:t>2013/7/31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BB1B0305-5D78-4CEF-A439-644A3FD5BCE0}"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fld id="{2E9DF3FB-8658-47A3-A2EE-B5B65681C5A6}" type="datetimeFigureOut">
              <a:rPr lang="zh-TW" altLang="en-US"/>
              <a:pPr>
                <a:defRPr/>
              </a:pPr>
              <a:t>2013/7/31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94EB5517-322B-4E5B-AC22-49B57122C726}"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duotone>
              <a:schemeClr val="accent2">
                <a:shade val="45000"/>
                <a:satMod val="135000"/>
              </a:schemeClr>
              <a:prstClr val="white"/>
            </a:duotone>
            <a:extLst>
              <a:ext uri="{BEBA8EAE-BF5A-486C-A8C5-ECC9F3942E4B}"/>
              <a:ext uri="{28A0092B-C50C-407E-A947-70E740481C1C}"/>
            </a:extLst>
          </a:blip>
          <a:srcRect/>
          <a:stretch>
            <a:fillRect/>
          </a:stretch>
        </p:blipFill>
        <p:spPr bwMode="auto">
          <a:xfrm>
            <a:off x="4823520" y="5085184"/>
            <a:ext cx="4320480" cy="1803104"/>
          </a:xfrm>
          <a:prstGeom prst="rect">
            <a:avLst/>
          </a:prstGeom>
          <a:noFill/>
          <a:ln>
            <a:noFill/>
          </a:ln>
          <a:extLst>
            <a:ext uri="{909E8E84-426E-40DD-AFC4-6F175D3DCCD1}"/>
            <a:ext uri="{91240B29-F687-4F45-9708-019B960494DF}"/>
          </a:extLst>
        </p:spPr>
      </p:pic>
      <p:sp>
        <p:nvSpPr>
          <p:cNvPr id="2" name="標題 1"/>
          <p:cNvSpPr>
            <a:spLocks noGrp="1"/>
          </p:cNvSpPr>
          <p:nvPr>
            <p:ph type="title"/>
          </p:nvPr>
        </p:nvSpPr>
        <p:spPr/>
        <p:txBody>
          <a:bodyPr/>
          <a:lstStyle>
            <a:lvl1pPr>
              <a:defRPr>
                <a:latin typeface="Times New Roman" pitchFamily="18" charset="0"/>
                <a:ea typeface="標楷體" pitchFamily="65" charset="-120"/>
                <a:cs typeface="Times New Roman" pitchFamily="18" charset="0"/>
              </a:defRPr>
            </a:lvl1p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lvl1pPr>
              <a:defRPr>
                <a:latin typeface="Times New Roman" pitchFamily="18" charset="0"/>
                <a:ea typeface="標楷體" pitchFamily="65" charset="-120"/>
                <a:cs typeface="Times New Roman" pitchFamily="18" charset="0"/>
              </a:defRPr>
            </a:lvl1pPr>
            <a:lvl2pPr>
              <a:defRPr>
                <a:latin typeface="Times New Roman" pitchFamily="18" charset="0"/>
                <a:ea typeface="標楷體" pitchFamily="65" charset="-120"/>
                <a:cs typeface="Times New Roman" pitchFamily="18" charset="0"/>
              </a:defRPr>
            </a:lvl2pPr>
            <a:lvl3pPr>
              <a:defRPr>
                <a:latin typeface="Times New Roman" pitchFamily="18" charset="0"/>
                <a:ea typeface="標楷體" pitchFamily="65" charset="-120"/>
                <a:cs typeface="Times New Roman" pitchFamily="18" charset="0"/>
              </a:defRPr>
            </a:lvl3pPr>
            <a:lvl4pPr>
              <a:defRPr>
                <a:latin typeface="Times New Roman" pitchFamily="18" charset="0"/>
                <a:ea typeface="標楷體" pitchFamily="65" charset="-120"/>
                <a:cs typeface="Times New Roman" pitchFamily="18" charset="0"/>
              </a:defRPr>
            </a:lvl4pPr>
            <a:lvl5pPr>
              <a:defRPr>
                <a:latin typeface="Times New Roman" pitchFamily="18" charset="0"/>
                <a:ea typeface="標楷體" pitchFamily="65" charset="-120"/>
                <a:cs typeface="Times New Roman" pitchFamily="18" charset="0"/>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5" name="日期版面配置區 3"/>
          <p:cNvSpPr>
            <a:spLocks noGrp="1"/>
          </p:cNvSpPr>
          <p:nvPr>
            <p:ph type="dt" sz="half" idx="10"/>
          </p:nvPr>
        </p:nvSpPr>
        <p:spPr/>
        <p:txBody>
          <a:bodyPr/>
          <a:lstStyle>
            <a:lvl1pPr>
              <a:defRPr/>
            </a:lvl1pPr>
          </a:lstStyle>
          <a:p>
            <a:pPr>
              <a:defRPr/>
            </a:pPr>
            <a:fld id="{38DB28ED-3CF1-4451-8B03-1F955008754D}" type="datetimeFigureOut">
              <a:rPr lang="zh-TW" altLang="en-US"/>
              <a:pPr>
                <a:defRPr/>
              </a:pPr>
              <a:t>2013/7/31</a:t>
            </a:fld>
            <a:endParaRPr lang="zh-TW" altLang="en-US"/>
          </a:p>
        </p:txBody>
      </p:sp>
      <p:sp>
        <p:nvSpPr>
          <p:cNvPr id="6" name="頁尾版面配置區 4"/>
          <p:cNvSpPr>
            <a:spLocks noGrp="1"/>
          </p:cNvSpPr>
          <p:nvPr>
            <p:ph type="ftr" sz="quarter" idx="11"/>
          </p:nvPr>
        </p:nvSpPr>
        <p:spPr/>
        <p:txBody>
          <a:bodyPr/>
          <a:lstStyle>
            <a:lvl1pPr>
              <a:defRPr dirty="0"/>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43EABCC8-A85F-45EC-B13F-83CEE0C0E0DD}"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90313251-10DE-4E61-95B4-B0B0E5F57466}" type="datetimeFigureOut">
              <a:rPr lang="zh-TW" altLang="en-US"/>
              <a:pPr>
                <a:defRPr/>
              </a:pPr>
              <a:t>2013/7/31</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127A8A35-9C88-473D-A085-E4808662218C}"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fld id="{22EEB90D-8716-4E7B-9B78-9F9CC20E515B}" type="datetimeFigureOut">
              <a:rPr lang="zh-TW" altLang="en-US"/>
              <a:pPr>
                <a:defRPr/>
              </a:pPr>
              <a:t>2013/7/31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DD452E18-E625-4284-9928-69434D62C26B}"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fld id="{5A8E62C5-E120-48FC-9EF3-0ECF2E80CAD7}" type="datetimeFigureOut">
              <a:rPr lang="zh-TW" altLang="en-US"/>
              <a:pPr>
                <a:defRPr/>
              </a:pPr>
              <a:t>2013/7/31</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B241C51A-6FC2-42AD-8899-E2A5432A89C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fld id="{02BFA51C-C257-41A8-AD27-C74D6289D00D}" type="datetimeFigureOut">
              <a:rPr lang="zh-TW" altLang="en-US"/>
              <a:pPr>
                <a:defRPr/>
              </a:pPr>
              <a:t>2013/7/31</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66ADD396-2264-4537-8090-26530C07788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07B0EEE9-139C-4678-B9A0-46367F3387CD}" type="datetimeFigureOut">
              <a:rPr lang="zh-TW" altLang="en-US"/>
              <a:pPr>
                <a:defRPr/>
              </a:pPr>
              <a:t>2013/7/31</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0ABB15D2-D659-4D89-B603-69E30E7DF83A}"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87B233BF-3731-44F8-932C-EEB9727E28E2}" type="datetimeFigureOut">
              <a:rPr lang="zh-TW" altLang="en-US"/>
              <a:pPr>
                <a:defRPr/>
              </a:pPr>
              <a:t>2013/7/31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21E8CBD7-4BE1-4E40-8837-349F200BF568}"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38502BF5-2AC2-4B92-B9E9-08E9728A5B4D}" type="datetimeFigureOut">
              <a:rPr lang="zh-TW" altLang="en-US"/>
              <a:pPr>
                <a:defRPr/>
              </a:pPr>
              <a:t>2013/7/31</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D63A87BC-FB9F-4022-A784-3344F1E6BD22}"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0C21DACC-C77B-4E1A-94DB-E6C40947244F}" type="datetimeFigureOut">
              <a:rPr lang="zh-TW" altLang="en-US"/>
              <a:pPr>
                <a:defRPr/>
              </a:pPr>
              <a:t>2013/7/31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5A9AD272-EAC8-4650-B2A2-F9FFBF48C851}"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charset="-120"/>
        </a:defRPr>
      </a:lvl2pPr>
      <a:lvl3pPr algn="ctr" rtl="0" fontAlgn="base">
        <a:spcBef>
          <a:spcPct val="0"/>
        </a:spcBef>
        <a:spcAft>
          <a:spcPct val="0"/>
        </a:spcAft>
        <a:defRPr sz="4400">
          <a:solidFill>
            <a:schemeClr val="tx1"/>
          </a:solidFill>
          <a:latin typeface="Calibri" pitchFamily="34" charset="0"/>
          <a:ea typeface="新細明體" charset="-120"/>
        </a:defRPr>
      </a:lvl3pPr>
      <a:lvl4pPr algn="ctr" rtl="0" fontAlgn="base">
        <a:spcBef>
          <a:spcPct val="0"/>
        </a:spcBef>
        <a:spcAft>
          <a:spcPct val="0"/>
        </a:spcAft>
        <a:defRPr sz="4400">
          <a:solidFill>
            <a:schemeClr val="tx1"/>
          </a:solidFill>
          <a:latin typeface="Calibri" pitchFamily="34" charset="0"/>
          <a:ea typeface="新細明體" charset="-120"/>
        </a:defRPr>
      </a:lvl4pPr>
      <a:lvl5pPr algn="ctr" rtl="0" fontAlgn="base">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blog.sina.com.cn/ntu1984" TargetMode="External"/><Relationship Id="rId2" Type="http://schemas.openxmlformats.org/officeDocument/2006/relationships/hyperlink" Target="http://blog.udn.com/ntu30198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rtlCol="0">
            <a:normAutofit/>
          </a:bodyPr>
          <a:lstStyle/>
          <a:p>
            <a:pPr fontAlgn="auto">
              <a:spcAft>
                <a:spcPts val="0"/>
              </a:spcAft>
              <a:buFont typeface="Arial" pitchFamily="34" charset="0"/>
              <a:buNone/>
              <a:defRPr/>
            </a:pPr>
            <a:r>
              <a:rPr lang="en-US" altLang="zh-TW" b="1" dirty="0" smtClean="0">
                <a:latin typeface="MS Gothic" pitchFamily="49" charset="-128"/>
                <a:ea typeface="MS Gothic" pitchFamily="49" charset="-128"/>
              </a:rPr>
              <a:t>2014: NTU301984</a:t>
            </a:r>
          </a:p>
          <a:p>
            <a:pPr fontAlgn="auto">
              <a:spcAft>
                <a:spcPts val="0"/>
              </a:spcAft>
              <a:buFont typeface="Arial" pitchFamily="34" charset="0"/>
              <a:buNone/>
              <a:defRPr/>
            </a:pPr>
            <a:r>
              <a:rPr lang="zh-TW" altLang="en-US" b="1" dirty="0" smtClean="0">
                <a:latin typeface="MS Gothic" pitchFamily="49" charset="-128"/>
                <a:ea typeface="MS Gothic" pitchFamily="49" charset="-128"/>
              </a:rPr>
              <a:t>網路組</a:t>
            </a:r>
            <a:endParaRPr lang="en-US" altLang="zh-TW" b="1" dirty="0" smtClean="0">
              <a:latin typeface="MS Gothic" pitchFamily="49" charset="-128"/>
              <a:ea typeface="MS Gothic" pitchFamily="49" charset="-128"/>
            </a:endParaRPr>
          </a:p>
          <a:p>
            <a:pPr fontAlgn="auto">
              <a:spcAft>
                <a:spcPts val="0"/>
              </a:spcAft>
              <a:buFont typeface="Arial" pitchFamily="34" charset="0"/>
              <a:buNone/>
              <a:defRPr/>
            </a:pPr>
            <a:r>
              <a:rPr lang="en-US" altLang="zh-TW" b="1" dirty="0" smtClean="0">
                <a:latin typeface="MS Gothic" pitchFamily="49" charset="-128"/>
                <a:ea typeface="MS Gothic" pitchFamily="49" charset="-128"/>
              </a:rPr>
              <a:t>2013.08.24</a:t>
            </a:r>
            <a:endParaRPr lang="zh-TW" altLang="en-US" b="1" dirty="0">
              <a:latin typeface="MS Gothic" pitchFamily="49" charset="-128"/>
              <a:ea typeface="MS Gothic" pitchFamily="4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標題 1"/>
          <p:cNvSpPr>
            <a:spLocks noGrp="1"/>
          </p:cNvSpPr>
          <p:nvPr>
            <p:ph type="title"/>
          </p:nvPr>
        </p:nvSpPr>
        <p:spPr/>
        <p:txBody>
          <a:bodyPr/>
          <a:lstStyle/>
          <a:p>
            <a:r>
              <a:rPr lang="zh-TW" altLang="en-US" smtClean="0"/>
              <a:t>組員名單</a:t>
            </a:r>
          </a:p>
        </p:txBody>
      </p:sp>
      <p:sp>
        <p:nvSpPr>
          <p:cNvPr id="3" name="內容版面配置區 2"/>
          <p:cNvSpPr>
            <a:spLocks noGrp="1"/>
          </p:cNvSpPr>
          <p:nvPr>
            <p:ph idx="1"/>
          </p:nvPr>
        </p:nvSpPr>
        <p:spPr>
          <a:xfrm>
            <a:off x="457200" y="1600200"/>
            <a:ext cx="8002588" cy="4525963"/>
          </a:xfrm>
        </p:spPr>
        <p:txBody>
          <a:bodyPr rtlCol="0">
            <a:normAutofit/>
          </a:bodyPr>
          <a:lstStyle/>
          <a:p>
            <a:pPr marL="0" indent="0" fontAlgn="auto">
              <a:spcAft>
                <a:spcPts val="0"/>
              </a:spcAft>
              <a:buFont typeface="Arial" pitchFamily="34" charset="0"/>
              <a:buNone/>
              <a:defRPr/>
            </a:pPr>
            <a:r>
              <a:rPr lang="zh-TW" altLang="zh-TW" sz="2800" dirty="0"/>
              <a:t>目前網路組成員</a:t>
            </a:r>
            <a:r>
              <a:rPr lang="en-US" altLang="zh-TW" sz="2800" dirty="0"/>
              <a:t>:</a:t>
            </a:r>
            <a:endParaRPr lang="zh-TW" altLang="zh-TW" sz="2800" dirty="0"/>
          </a:p>
          <a:p>
            <a:pPr lvl="1" fontAlgn="auto">
              <a:spcAft>
                <a:spcPts val="0"/>
              </a:spcAft>
              <a:buFont typeface="Arial" pitchFamily="34" charset="0"/>
              <a:buChar char="–"/>
              <a:defRPr/>
            </a:pPr>
            <a:r>
              <a:rPr lang="zh-TW" altLang="zh-TW" sz="2400" dirty="0"/>
              <a:t>電機系 薛雰雰</a:t>
            </a:r>
            <a:r>
              <a:rPr lang="en-US" altLang="zh-TW" sz="2400" dirty="0"/>
              <a:t> </a:t>
            </a:r>
            <a:r>
              <a:rPr lang="en-US" altLang="zh-TW" sz="2400" dirty="0" smtClean="0"/>
              <a:t>     </a:t>
            </a:r>
            <a:endParaRPr lang="zh-TW" altLang="zh-TW" sz="2400" dirty="0"/>
          </a:p>
          <a:p>
            <a:pPr lvl="1" fontAlgn="auto">
              <a:spcAft>
                <a:spcPts val="0"/>
              </a:spcAft>
              <a:buFont typeface="Arial" pitchFamily="34" charset="0"/>
              <a:buChar char="–"/>
              <a:defRPr/>
            </a:pPr>
            <a:r>
              <a:rPr lang="zh-TW" altLang="zh-TW" sz="2400" dirty="0"/>
              <a:t>藥學系 吳維修</a:t>
            </a:r>
            <a:r>
              <a:rPr lang="en-US" altLang="zh-TW" sz="2400" dirty="0"/>
              <a:t> </a:t>
            </a:r>
            <a:r>
              <a:rPr lang="en-US" altLang="zh-TW" sz="2400" dirty="0" smtClean="0"/>
              <a:t>     </a:t>
            </a:r>
            <a:endParaRPr lang="zh-TW" altLang="zh-TW" sz="2400" dirty="0"/>
          </a:p>
          <a:p>
            <a:pPr lvl="1" fontAlgn="auto">
              <a:spcAft>
                <a:spcPts val="0"/>
              </a:spcAft>
              <a:buFont typeface="Arial" pitchFamily="34" charset="0"/>
              <a:buChar char="–"/>
              <a:defRPr/>
            </a:pPr>
            <a:r>
              <a:rPr lang="zh-TW" altLang="zh-TW" sz="2400" dirty="0"/>
              <a:t>社會系 陳秀芬</a:t>
            </a:r>
            <a:r>
              <a:rPr lang="en-US" altLang="zh-TW" sz="2400" dirty="0"/>
              <a:t>  </a:t>
            </a:r>
            <a:r>
              <a:rPr lang="en-US" altLang="zh-TW" sz="2400" dirty="0" smtClean="0"/>
              <a:t>(</a:t>
            </a:r>
            <a:r>
              <a:rPr lang="zh-TW" altLang="en-US" sz="2400" dirty="0" smtClean="0"/>
              <a:t>新浪博客 </a:t>
            </a:r>
            <a:r>
              <a:rPr lang="en-US" altLang="zh-TW" sz="2400" dirty="0" smtClean="0"/>
              <a:t>NTU30</a:t>
            </a:r>
            <a:r>
              <a:rPr lang="zh-TW" altLang="en-US" sz="2400" dirty="0" smtClean="0"/>
              <a:t>重聚</a:t>
            </a:r>
            <a:r>
              <a:rPr lang="en-US" altLang="zh-TW" sz="2400" dirty="0" smtClean="0"/>
              <a:t>2014   </a:t>
            </a:r>
            <a:r>
              <a:rPr lang="zh-TW" altLang="en-US" sz="2400" dirty="0" smtClean="0"/>
              <a:t>管理員</a:t>
            </a:r>
            <a:r>
              <a:rPr lang="en-US" altLang="zh-TW" sz="2400" dirty="0" smtClean="0"/>
              <a:t>)</a:t>
            </a:r>
          </a:p>
          <a:p>
            <a:pPr lvl="1" fontAlgn="auto">
              <a:spcAft>
                <a:spcPts val="0"/>
              </a:spcAft>
              <a:buFont typeface="Arial" pitchFamily="34" charset="0"/>
              <a:buChar char="–"/>
              <a:defRPr/>
            </a:pPr>
            <a:r>
              <a:rPr lang="zh-TW" altLang="zh-TW" sz="2400" dirty="0" smtClean="0"/>
              <a:t>土木</a:t>
            </a:r>
            <a:r>
              <a:rPr lang="zh-TW" altLang="zh-TW" sz="2400" dirty="0"/>
              <a:t>系 </a:t>
            </a:r>
            <a:r>
              <a:rPr lang="zh-TW" altLang="zh-TW" sz="2400" dirty="0" smtClean="0"/>
              <a:t>陳鈞興</a:t>
            </a:r>
            <a:endParaRPr lang="zh-TW" altLang="zh-TW" sz="2400" dirty="0"/>
          </a:p>
          <a:p>
            <a:pPr lvl="1" fontAlgn="auto">
              <a:spcAft>
                <a:spcPts val="0"/>
              </a:spcAft>
              <a:buFont typeface="Arial" pitchFamily="34" charset="0"/>
              <a:buChar char="–"/>
              <a:defRPr/>
            </a:pPr>
            <a:r>
              <a:rPr lang="zh-TW" altLang="zh-TW" sz="2400" dirty="0"/>
              <a:t>土木系 </a:t>
            </a:r>
            <a:r>
              <a:rPr lang="zh-TW" altLang="zh-TW" sz="2400" dirty="0" smtClean="0"/>
              <a:t>朱耀光</a:t>
            </a:r>
            <a:r>
              <a:rPr lang="en-US" altLang="zh-TW" sz="2400" dirty="0" smtClean="0"/>
              <a:t> (UDN </a:t>
            </a:r>
            <a:r>
              <a:rPr lang="zh-TW" altLang="en-US" sz="2400" dirty="0" smtClean="0"/>
              <a:t>部落格 </a:t>
            </a:r>
            <a:r>
              <a:rPr lang="en-US" altLang="zh-TW" sz="2400" dirty="0"/>
              <a:t>NTU30</a:t>
            </a:r>
            <a:r>
              <a:rPr lang="zh-TW" altLang="en-US" sz="2400" dirty="0"/>
              <a:t>重</a:t>
            </a:r>
            <a:r>
              <a:rPr lang="zh-TW" altLang="en-US" sz="2400" dirty="0" smtClean="0"/>
              <a:t>聚</a:t>
            </a:r>
            <a:r>
              <a:rPr lang="en-US" altLang="zh-TW" sz="2400" dirty="0" smtClean="0"/>
              <a:t>2014</a:t>
            </a:r>
            <a:r>
              <a:rPr lang="zh-TW" altLang="en-US" sz="2400" dirty="0" smtClean="0"/>
              <a:t>            </a:t>
            </a:r>
            <a:r>
              <a:rPr lang="en-US" altLang="zh-TW" sz="2400" dirty="0" smtClean="0"/>
              <a:t>			</a:t>
            </a:r>
            <a:r>
              <a:rPr lang="zh-TW" altLang="en-US" sz="2400" dirty="0" smtClean="0"/>
              <a:t>與 </a:t>
            </a:r>
            <a:r>
              <a:rPr lang="en-US" altLang="zh-TW" sz="2400" dirty="0" err="1" smtClean="0"/>
              <a:t>FaceBook</a:t>
            </a:r>
            <a:r>
              <a:rPr lang="en-US" altLang="zh-TW" sz="2400" dirty="0" smtClean="0"/>
              <a:t>  NTU1984 </a:t>
            </a:r>
            <a:r>
              <a:rPr lang="zh-TW" altLang="en-US" sz="2400" dirty="0" smtClean="0"/>
              <a:t>管理員</a:t>
            </a:r>
            <a:r>
              <a:rPr lang="en-US" altLang="zh-TW" sz="2400" dirty="0" smtClean="0"/>
              <a:t>)</a:t>
            </a:r>
          </a:p>
          <a:p>
            <a:pPr marL="457200" lvl="1" indent="0" fontAlgn="auto">
              <a:spcAft>
                <a:spcPts val="0"/>
              </a:spcAft>
              <a:buFont typeface="Arial" pitchFamily="34" charset="0"/>
              <a:buNone/>
              <a:defRPr/>
            </a:pPr>
            <a:endParaRPr lang="en-US" altLang="zh-TW" sz="2400" dirty="0" smtClean="0"/>
          </a:p>
          <a:p>
            <a:pPr marL="457200" lvl="1" indent="0" fontAlgn="auto">
              <a:spcAft>
                <a:spcPts val="0"/>
              </a:spcAft>
              <a:buFont typeface="Arial" pitchFamily="34" charset="0"/>
              <a:buNone/>
              <a:defRPr/>
            </a:pPr>
            <a:r>
              <a:rPr lang="en-US" altLang="zh-TW" sz="2400" dirty="0" smtClean="0"/>
              <a:t>	</a:t>
            </a:r>
            <a:r>
              <a:rPr lang="zh-TW" altLang="en-US" sz="2400" b="1" dirty="0" smtClean="0"/>
              <a:t>歡迎熱心服務各系友加入，也請舉薦</a:t>
            </a:r>
            <a:endParaRPr lang="zh-TW" altLang="en-US" sz="2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標題 1"/>
          <p:cNvSpPr>
            <a:spLocks noGrp="1"/>
          </p:cNvSpPr>
          <p:nvPr>
            <p:ph type="title"/>
          </p:nvPr>
        </p:nvSpPr>
        <p:spPr/>
        <p:txBody>
          <a:bodyPr/>
          <a:lstStyle/>
          <a:p>
            <a:r>
              <a:rPr lang="en-US" altLang="zh-TW" smtClean="0"/>
              <a:t>Agenda</a:t>
            </a:r>
            <a:endParaRPr lang="zh-TW" altLang="en-US" smtClean="0"/>
          </a:p>
        </p:txBody>
      </p:sp>
      <p:sp>
        <p:nvSpPr>
          <p:cNvPr id="15362" name="內容版面配置區 2"/>
          <p:cNvSpPr>
            <a:spLocks noGrp="1"/>
          </p:cNvSpPr>
          <p:nvPr>
            <p:ph idx="1"/>
          </p:nvPr>
        </p:nvSpPr>
        <p:spPr/>
        <p:txBody>
          <a:bodyPr/>
          <a:lstStyle/>
          <a:p>
            <a:r>
              <a:rPr lang="zh-TW" altLang="en-US" smtClean="0"/>
              <a:t>網路組工作範圍</a:t>
            </a:r>
            <a:endParaRPr lang="en-US" altLang="zh-TW" smtClean="0"/>
          </a:p>
          <a:p>
            <a:pPr lvl="1"/>
            <a:r>
              <a:rPr lang="zh-TW" altLang="en-US" smtClean="0"/>
              <a:t>主要任務</a:t>
            </a:r>
            <a:endParaRPr lang="en-US" altLang="zh-TW" smtClean="0"/>
          </a:p>
          <a:p>
            <a:pPr lvl="1"/>
            <a:r>
              <a:rPr lang="zh-TW" altLang="en-US" smtClean="0"/>
              <a:t>工作</a:t>
            </a:r>
            <a:r>
              <a:rPr lang="en-US" altLang="zh-TW" smtClean="0"/>
              <a:t>(</a:t>
            </a:r>
            <a:r>
              <a:rPr lang="zh-TW" altLang="en-US" smtClean="0"/>
              <a:t>網站</a:t>
            </a:r>
            <a:r>
              <a:rPr lang="en-US" altLang="zh-TW" smtClean="0"/>
              <a:t>)</a:t>
            </a:r>
            <a:r>
              <a:rPr lang="zh-TW" altLang="en-US" smtClean="0"/>
              <a:t>內容</a:t>
            </a:r>
            <a:endParaRPr lang="en-US" altLang="zh-TW" smtClean="0"/>
          </a:p>
          <a:p>
            <a:r>
              <a:rPr lang="zh-TW" altLang="en-US" smtClean="0"/>
              <a:t>網路組預定工作進度</a:t>
            </a:r>
            <a:endParaRPr lang="en-US" altLang="zh-TW" smtClean="0"/>
          </a:p>
          <a:p>
            <a:r>
              <a:rPr lang="zh-TW" altLang="en-US" smtClean="0"/>
              <a:t>其他建議</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標題 1"/>
          <p:cNvSpPr>
            <a:spLocks noGrp="1"/>
          </p:cNvSpPr>
          <p:nvPr>
            <p:ph type="title"/>
          </p:nvPr>
        </p:nvSpPr>
        <p:spPr/>
        <p:txBody>
          <a:bodyPr/>
          <a:lstStyle/>
          <a:p>
            <a:r>
              <a:rPr lang="zh-TW" altLang="en-US" smtClean="0"/>
              <a:t>網路組工作範圍</a:t>
            </a:r>
          </a:p>
        </p:txBody>
      </p:sp>
      <p:sp>
        <p:nvSpPr>
          <p:cNvPr id="3" name="內容版面配置區 2"/>
          <p:cNvSpPr>
            <a:spLocks noGrp="1"/>
          </p:cNvSpPr>
          <p:nvPr>
            <p:ph idx="1"/>
          </p:nvPr>
        </p:nvSpPr>
        <p:spPr>
          <a:xfrm>
            <a:off x="673100" y="1412875"/>
            <a:ext cx="7715250" cy="4248150"/>
          </a:xfrm>
        </p:spPr>
        <p:txBody>
          <a:bodyPr rtlCol="0">
            <a:normAutofit lnSpcReduction="10000"/>
          </a:bodyPr>
          <a:lstStyle/>
          <a:p>
            <a:pPr marL="0" indent="0" fontAlgn="auto">
              <a:spcBef>
                <a:spcPts val="1800"/>
              </a:spcBef>
              <a:spcAft>
                <a:spcPts val="0"/>
              </a:spcAft>
              <a:buFont typeface="Arial" pitchFamily="34" charset="0"/>
              <a:buNone/>
              <a:defRPr/>
            </a:pPr>
            <a:r>
              <a:rPr lang="zh-TW" altLang="zh-TW" dirty="0"/>
              <a:t>主要任務為</a:t>
            </a:r>
            <a:r>
              <a:rPr lang="en-US" altLang="zh-TW" dirty="0" smtClean="0"/>
              <a:t>:</a:t>
            </a:r>
          </a:p>
          <a:p>
            <a:pPr lvl="1" fontAlgn="auto">
              <a:spcBef>
                <a:spcPts val="1800"/>
              </a:spcBef>
              <a:spcAft>
                <a:spcPts val="0"/>
              </a:spcAft>
              <a:buFont typeface="Arial" pitchFamily="34" charset="0"/>
              <a:buChar char="–"/>
              <a:defRPr/>
            </a:pPr>
            <a:r>
              <a:rPr lang="zh-TW" altLang="en-US" dirty="0" smtClean="0"/>
              <a:t>架設網站</a:t>
            </a:r>
            <a:r>
              <a:rPr lang="en-US" altLang="zh-TW" dirty="0"/>
              <a:t>(</a:t>
            </a:r>
            <a:r>
              <a:rPr lang="zh-TW" altLang="en-US" dirty="0"/>
              <a:t>頁</a:t>
            </a:r>
            <a:r>
              <a:rPr lang="en-US" altLang="zh-TW" dirty="0"/>
              <a:t>) </a:t>
            </a:r>
            <a:r>
              <a:rPr lang="zh-TW" altLang="en-US" dirty="0"/>
              <a:t>以宣傳、公告周</a:t>
            </a:r>
            <a:r>
              <a:rPr lang="zh-TW" altLang="en-US" dirty="0" smtClean="0"/>
              <a:t>知台大三十重聚 </a:t>
            </a:r>
            <a:r>
              <a:rPr lang="en-US" altLang="zh-TW" dirty="0" smtClean="0"/>
              <a:t>2014 </a:t>
            </a:r>
            <a:r>
              <a:rPr lang="zh-TW" altLang="en-US" dirty="0" smtClean="0"/>
              <a:t>的消息為目的</a:t>
            </a:r>
            <a:r>
              <a:rPr lang="en-US" altLang="zh-TW" dirty="0"/>
              <a:t>‧</a:t>
            </a:r>
            <a:endParaRPr lang="en-US" altLang="zh-TW" dirty="0" smtClean="0"/>
          </a:p>
          <a:p>
            <a:pPr lvl="1" fontAlgn="auto">
              <a:spcBef>
                <a:spcPts val="1800"/>
              </a:spcBef>
              <a:spcAft>
                <a:spcPts val="0"/>
              </a:spcAft>
              <a:buFont typeface="Arial" pitchFamily="34" charset="0"/>
              <a:buChar char="–"/>
              <a:defRPr/>
            </a:pPr>
            <a:r>
              <a:rPr lang="zh-TW" altLang="en-US" dirty="0" smtClean="0"/>
              <a:t>增加台大三十重聚曝光度，以吸引號召台大三十重聚校友，提供連絡系班連絡人資訊，使失連校友能夠回流。</a:t>
            </a:r>
            <a:endParaRPr lang="en-US" altLang="zh-TW" dirty="0" smtClean="0"/>
          </a:p>
          <a:p>
            <a:pPr lvl="1" fontAlgn="auto">
              <a:spcBef>
                <a:spcPts val="1800"/>
              </a:spcBef>
              <a:spcAft>
                <a:spcPts val="0"/>
              </a:spcAft>
              <a:buFont typeface="Arial" pitchFamily="34" charset="0"/>
              <a:buChar char="–"/>
              <a:defRPr/>
            </a:pPr>
            <a:r>
              <a:rPr lang="zh-TW" altLang="en-US" dirty="0" smtClean="0"/>
              <a:t>做為三十重聚籌備會與各組別之發布消息平台。</a:t>
            </a:r>
            <a:endParaRPr lang="en-US" altLang="zh-TW" dirty="0" smtClean="0"/>
          </a:p>
          <a:p>
            <a:pPr marL="457200" lvl="1" indent="0" fontAlgn="auto">
              <a:spcBef>
                <a:spcPts val="1800"/>
              </a:spcBef>
              <a:spcAft>
                <a:spcPts val="0"/>
              </a:spcAft>
              <a:buFont typeface="Arial" pitchFamily="34" charset="0"/>
              <a:buNone/>
              <a:defRPr/>
            </a:pPr>
            <a:endParaRPr lang="en-US" altLang="zh-TW"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標題 1"/>
          <p:cNvSpPr>
            <a:spLocks noGrp="1"/>
          </p:cNvSpPr>
          <p:nvPr>
            <p:ph type="title"/>
          </p:nvPr>
        </p:nvSpPr>
        <p:spPr/>
        <p:txBody>
          <a:bodyPr/>
          <a:lstStyle/>
          <a:p>
            <a:r>
              <a:rPr lang="zh-TW" altLang="en-US" smtClean="0"/>
              <a:t>網路組工作範圍</a:t>
            </a:r>
          </a:p>
        </p:txBody>
      </p:sp>
      <p:sp>
        <p:nvSpPr>
          <p:cNvPr id="3" name="內容版面配置區 2"/>
          <p:cNvSpPr>
            <a:spLocks noGrp="1"/>
          </p:cNvSpPr>
          <p:nvPr>
            <p:ph idx="1"/>
          </p:nvPr>
        </p:nvSpPr>
        <p:spPr>
          <a:xfrm>
            <a:off x="457200" y="1268413"/>
            <a:ext cx="8229600" cy="4852987"/>
          </a:xfrm>
        </p:spPr>
        <p:txBody>
          <a:bodyPr rtlCol="0">
            <a:noAutofit/>
          </a:bodyPr>
          <a:lstStyle/>
          <a:p>
            <a:pPr marL="0" indent="0" fontAlgn="auto">
              <a:spcBef>
                <a:spcPts val="600"/>
              </a:spcBef>
              <a:spcAft>
                <a:spcPts val="0"/>
              </a:spcAft>
              <a:buFont typeface="Arial" pitchFamily="34" charset="0"/>
              <a:buNone/>
              <a:defRPr/>
            </a:pPr>
            <a:r>
              <a:rPr lang="zh-TW" altLang="en-US" dirty="0"/>
              <a:t>網站內容包含</a:t>
            </a:r>
            <a:r>
              <a:rPr lang="en-US" altLang="zh-TW" dirty="0"/>
              <a:t>:</a:t>
            </a:r>
          </a:p>
          <a:p>
            <a:pPr marL="457200" indent="-457200" fontAlgn="auto">
              <a:spcBef>
                <a:spcPts val="600"/>
              </a:spcBef>
              <a:spcAft>
                <a:spcPts val="0"/>
              </a:spcAft>
              <a:buFont typeface="+mj-lt"/>
              <a:buAutoNum type="arabicPeriod"/>
              <a:defRPr/>
            </a:pPr>
            <a:r>
              <a:rPr lang="zh-TW" altLang="zh-TW" sz="2400" b="1" dirty="0" smtClean="0"/>
              <a:t>籌備會</a:t>
            </a:r>
            <a:r>
              <a:rPr lang="zh-TW" altLang="en-US" sz="2400" b="1" dirty="0" smtClean="0"/>
              <a:t>與各工作小組</a:t>
            </a:r>
            <a:r>
              <a:rPr lang="zh-TW" altLang="zh-TW" sz="2400" b="1" dirty="0" smtClean="0"/>
              <a:t>公布</a:t>
            </a:r>
            <a:r>
              <a:rPr lang="zh-TW" altLang="zh-TW" sz="2400" b="1" dirty="0"/>
              <a:t>事項</a:t>
            </a:r>
            <a:r>
              <a:rPr lang="zh-TW" altLang="zh-TW" sz="2000" dirty="0"/>
              <a:t>：對象為所有同屆校友，但網站網頁乃是被動地由客戶端前來觀看得之，故除由網路組公布於網站外，</a:t>
            </a:r>
            <a:r>
              <a:rPr lang="zh-TW" altLang="zh-TW" sz="2000" dirty="0" smtClean="0"/>
              <a:t>籌備會</a:t>
            </a:r>
            <a:r>
              <a:rPr lang="zh-TW" altLang="en-US" sz="2000" dirty="0" smtClean="0"/>
              <a:t>及各工作小組應</a:t>
            </a:r>
            <a:r>
              <a:rPr lang="zh-TW" altLang="zh-TW" sz="2000" dirty="0" smtClean="0"/>
              <a:t>當</a:t>
            </a:r>
            <a:r>
              <a:rPr lang="zh-TW" altLang="zh-TW" sz="2000" dirty="0"/>
              <a:t>通知</a:t>
            </a:r>
            <a:r>
              <a:rPr lang="zh-TW" altLang="zh-TW" sz="2000" b="1" u="sng" dirty="0">
                <a:solidFill>
                  <a:srgbClr val="FF0000"/>
                </a:solidFill>
              </a:rPr>
              <a:t>連絡組</a:t>
            </a:r>
            <a:r>
              <a:rPr lang="zh-TW" altLang="zh-TW" sz="2000" dirty="0"/>
              <a:t>，由其負責將所有公布事項由電子郵件方式發送到各系級連絡人，以確保主動的訊息傳遞無漏失</a:t>
            </a:r>
            <a:r>
              <a:rPr lang="zh-TW" altLang="zh-TW" sz="2000" dirty="0" smtClean="0"/>
              <a:t>。</a:t>
            </a:r>
            <a:endParaRPr lang="en-US" altLang="zh-TW" sz="2000" dirty="0" smtClean="0"/>
          </a:p>
          <a:p>
            <a:pPr marL="457200" indent="-457200" fontAlgn="auto">
              <a:spcBef>
                <a:spcPts val="600"/>
              </a:spcBef>
              <a:spcAft>
                <a:spcPts val="0"/>
              </a:spcAft>
              <a:buFont typeface="+mj-lt"/>
              <a:buAutoNum type="arabicPeriod"/>
              <a:defRPr/>
            </a:pPr>
            <a:r>
              <a:rPr lang="zh-TW" altLang="zh-TW" sz="2400" b="1" dirty="0"/>
              <a:t>公布各</a:t>
            </a:r>
            <a:r>
              <a:rPr lang="zh-TW" altLang="zh-TW" sz="2400" b="1" dirty="0">
                <a:solidFill>
                  <a:srgbClr val="FF0000"/>
                </a:solidFill>
              </a:rPr>
              <a:t>系級</a:t>
            </a:r>
            <a:r>
              <a:rPr lang="zh-TW" altLang="zh-TW" sz="2400" b="1" dirty="0"/>
              <a:t>連絡人資訊</a:t>
            </a:r>
            <a:r>
              <a:rPr lang="zh-TW" altLang="zh-TW" sz="2000" b="1" dirty="0"/>
              <a:t>、</a:t>
            </a:r>
            <a:r>
              <a:rPr lang="zh-TW" altLang="zh-TW" sz="2000" dirty="0"/>
              <a:t>連絡方式、各系級自己的網站或社群網站連結點</a:t>
            </a:r>
            <a:r>
              <a:rPr lang="en-US" altLang="zh-TW" sz="2000" dirty="0"/>
              <a:t>(URL) </a:t>
            </a:r>
            <a:r>
              <a:rPr lang="zh-TW" altLang="zh-TW" sz="2000" dirty="0"/>
              <a:t>：目的是若有同屆校友經由廣告、關鍵字查詢、口頭告知或其他各種方式而尋訪到本三十重聚網頁，能夠經由頁面指引，連繫上該系級連絡人而達到重聚目的。</a:t>
            </a:r>
          </a:p>
          <a:p>
            <a:pPr marL="457200" indent="-457200" fontAlgn="auto">
              <a:spcBef>
                <a:spcPts val="600"/>
              </a:spcBef>
              <a:spcAft>
                <a:spcPts val="0"/>
              </a:spcAft>
              <a:buFont typeface="+mj-lt"/>
              <a:buAutoNum type="arabicPeriod"/>
              <a:defRPr/>
            </a:pPr>
            <a:r>
              <a:rPr lang="zh-TW" altLang="zh-TW" sz="2400" b="1" dirty="0"/>
              <a:t>公布各</a:t>
            </a:r>
            <a:r>
              <a:rPr lang="zh-TW" altLang="zh-TW" sz="2400" b="1" dirty="0">
                <a:solidFill>
                  <a:srgbClr val="FF0000"/>
                </a:solidFill>
              </a:rPr>
              <a:t>社團</a:t>
            </a:r>
            <a:r>
              <a:rPr lang="zh-TW" altLang="zh-TW" sz="2400" b="1" dirty="0"/>
              <a:t>本屆連絡人資訊</a:t>
            </a:r>
            <a:r>
              <a:rPr lang="zh-TW" altLang="zh-TW" sz="2000" dirty="0"/>
              <a:t>、連絡方式、各社團自己的網站或社群連結點</a:t>
            </a:r>
            <a:r>
              <a:rPr lang="en-US" altLang="zh-TW" sz="2000" dirty="0"/>
              <a:t>(URL) </a:t>
            </a:r>
            <a:r>
              <a:rPr lang="zh-TW" altLang="zh-TW" sz="2000" dirty="0"/>
              <a:t>：目的是若有同屆校友經由廣告、關鍵字查詢、口頭告知或其他各種方式而尋訪到本三十重聚網頁，能夠經由頁面指引，連繫上該社團本屆連絡人而達到重聚目的</a:t>
            </a:r>
            <a:r>
              <a:rPr lang="zh-TW" altLang="zh-TW" sz="2000" dirty="0" smtClean="0"/>
              <a:t>。</a:t>
            </a:r>
            <a:endParaRPr lang="zh-TW" altLang="zh-TW"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標題 1"/>
          <p:cNvSpPr>
            <a:spLocks noGrp="1"/>
          </p:cNvSpPr>
          <p:nvPr>
            <p:ph type="title"/>
          </p:nvPr>
        </p:nvSpPr>
        <p:spPr/>
        <p:txBody>
          <a:bodyPr/>
          <a:lstStyle/>
          <a:p>
            <a:r>
              <a:rPr lang="zh-TW" altLang="en-US" smtClean="0"/>
              <a:t>網路組工作範圍</a:t>
            </a:r>
          </a:p>
        </p:txBody>
      </p:sp>
      <p:sp>
        <p:nvSpPr>
          <p:cNvPr id="3" name="內容版面配置區 2"/>
          <p:cNvSpPr>
            <a:spLocks noGrp="1"/>
          </p:cNvSpPr>
          <p:nvPr>
            <p:ph idx="1"/>
          </p:nvPr>
        </p:nvSpPr>
        <p:spPr>
          <a:xfrm>
            <a:off x="457200" y="1268413"/>
            <a:ext cx="8229600" cy="4852987"/>
          </a:xfrm>
        </p:spPr>
        <p:txBody>
          <a:bodyPr rtlCol="0">
            <a:noAutofit/>
          </a:bodyPr>
          <a:lstStyle/>
          <a:p>
            <a:pPr marL="0" indent="0" fontAlgn="auto">
              <a:spcBef>
                <a:spcPts val="1200"/>
              </a:spcBef>
              <a:spcAft>
                <a:spcPts val="0"/>
              </a:spcAft>
              <a:buFont typeface="Arial" pitchFamily="34" charset="0"/>
              <a:buNone/>
              <a:defRPr/>
            </a:pPr>
            <a:r>
              <a:rPr lang="zh-TW" altLang="en-US" dirty="0"/>
              <a:t>網站內容包含</a:t>
            </a:r>
            <a:r>
              <a:rPr lang="en-US" altLang="zh-TW" dirty="0"/>
              <a:t>:</a:t>
            </a:r>
          </a:p>
          <a:p>
            <a:pPr marL="457200" indent="-457200" fontAlgn="auto">
              <a:spcBef>
                <a:spcPts val="1200"/>
              </a:spcBef>
              <a:spcAft>
                <a:spcPts val="0"/>
              </a:spcAft>
              <a:buFont typeface="+mj-lt"/>
              <a:buAutoNum type="arabicPeriod" startAt="4"/>
              <a:defRPr/>
            </a:pPr>
            <a:r>
              <a:rPr lang="zh-TW" altLang="zh-TW" sz="2400" b="1" dirty="0"/>
              <a:t>提供各系級連絡人上傳班級團體照的連結</a:t>
            </a:r>
            <a:r>
              <a:rPr lang="en-US" altLang="zh-TW" sz="2400" b="1" dirty="0"/>
              <a:t> </a:t>
            </a:r>
            <a:r>
              <a:rPr lang="en-US" altLang="zh-TW" sz="2000" dirty="0"/>
              <a:t>(</a:t>
            </a:r>
            <a:r>
              <a:rPr lang="zh-TW" altLang="zh-TW" sz="2000" dirty="0"/>
              <a:t>由林莉學姐所建置各學院系別的</a:t>
            </a:r>
            <a:r>
              <a:rPr lang="en-US" altLang="zh-TW" sz="2000" dirty="0"/>
              <a:t> Picasa </a:t>
            </a:r>
            <a:r>
              <a:rPr lang="zh-TW" altLang="zh-TW" sz="2000" dirty="0"/>
              <a:t>網路相簿</a:t>
            </a:r>
            <a:r>
              <a:rPr lang="zh-TW" altLang="zh-TW" sz="2000" dirty="0" smtClean="0"/>
              <a:t>連結</a:t>
            </a:r>
            <a:r>
              <a:rPr lang="en-US" altLang="zh-TW" sz="2000" dirty="0" smtClean="0"/>
              <a:t>)</a:t>
            </a:r>
            <a:r>
              <a:rPr lang="zh-TW" altLang="zh-TW" sz="2000" dirty="0" smtClean="0"/>
              <a:t>，</a:t>
            </a:r>
            <a:r>
              <a:rPr lang="zh-TW" altLang="zh-TW" sz="2000" dirty="0"/>
              <a:t>便於同屆同學觀看欣賞，以及達到蒐集整理各系級照片目的，可供重聚大會或留念使用</a:t>
            </a:r>
            <a:r>
              <a:rPr lang="zh-TW" altLang="zh-TW" sz="2000" b="1" dirty="0"/>
              <a:t>。</a:t>
            </a:r>
          </a:p>
          <a:p>
            <a:pPr marL="457200" indent="-457200" fontAlgn="auto">
              <a:spcBef>
                <a:spcPts val="1200"/>
              </a:spcBef>
              <a:spcAft>
                <a:spcPts val="0"/>
              </a:spcAft>
              <a:buFont typeface="+mj-lt"/>
              <a:buAutoNum type="arabicPeriod" startAt="4"/>
              <a:defRPr/>
            </a:pPr>
            <a:r>
              <a:rPr lang="zh-TW" altLang="zh-TW" sz="2400" b="1" dirty="0"/>
              <a:t>隨時公布更新各系級參加重聚人員名單</a:t>
            </a:r>
            <a:r>
              <a:rPr lang="zh-TW" altLang="zh-TW" sz="2000" dirty="0"/>
              <a:t>：由</a:t>
            </a:r>
            <a:r>
              <a:rPr lang="zh-TW" altLang="zh-TW" sz="2000" b="1" u="sng" dirty="0">
                <a:solidFill>
                  <a:srgbClr val="FF0000"/>
                </a:solidFill>
              </a:rPr>
              <a:t>連絡組</a:t>
            </a:r>
            <a:r>
              <a:rPr lang="zh-TW" altLang="zh-TW" sz="2000" dirty="0"/>
              <a:t>提供公布於網頁上，以磁力效應吸引更多校友報名，並以無形的各系較勁力量提高參加三十重聚大會的意願及人數。</a:t>
            </a:r>
          </a:p>
          <a:p>
            <a:pPr marL="457200" indent="-457200" fontAlgn="auto">
              <a:spcBef>
                <a:spcPts val="1200"/>
              </a:spcBef>
              <a:spcAft>
                <a:spcPts val="0"/>
              </a:spcAft>
              <a:buFont typeface="+mj-lt"/>
              <a:buAutoNum type="arabicPeriod" startAt="4"/>
              <a:defRPr/>
            </a:pPr>
            <a:r>
              <a:rPr lang="zh-TW" altLang="zh-TW" sz="2400" b="1" dirty="0"/>
              <a:t>與台大校友室網頁及林莉學姐四年級部落格交叉連結指向</a:t>
            </a:r>
            <a:r>
              <a:rPr lang="zh-TW" altLang="zh-TW" sz="2000" b="1" dirty="0"/>
              <a:t>，</a:t>
            </a:r>
            <a:r>
              <a:rPr lang="zh-TW" altLang="zh-TW" sz="2000" dirty="0"/>
              <a:t>以增加校友信任度及網站曝光度</a:t>
            </a:r>
            <a:r>
              <a:rPr lang="zh-TW" altLang="zh-TW" sz="2000" dirty="0" smtClean="0"/>
              <a:t>。</a:t>
            </a:r>
            <a:r>
              <a:rPr lang="zh-TW" altLang="en-US" sz="2000" dirty="0" smtClean="0"/>
              <a:t>並請</a:t>
            </a:r>
            <a:r>
              <a:rPr lang="zh-TW" altLang="en-US" sz="2000" b="1" u="sng" dirty="0" smtClean="0">
                <a:solidFill>
                  <a:srgbClr val="FF0000"/>
                </a:solidFill>
              </a:rPr>
              <a:t>活動組</a:t>
            </a:r>
            <a:r>
              <a:rPr lang="zh-TW" altLang="en-US" sz="2000" dirty="0" smtClean="0"/>
              <a:t>能以廣告或其他方式發布三十重聚網頁訊息。</a:t>
            </a:r>
            <a:endParaRPr lang="zh-TW" altLang="zh-TW" sz="2000" dirty="0"/>
          </a:p>
          <a:p>
            <a:pPr marL="457200" indent="-457200" fontAlgn="auto">
              <a:spcBef>
                <a:spcPts val="1200"/>
              </a:spcBef>
              <a:spcAft>
                <a:spcPts val="0"/>
              </a:spcAft>
              <a:buFont typeface="+mj-lt"/>
              <a:buAutoNum type="arabicPeriod" startAt="4"/>
              <a:defRPr/>
            </a:pPr>
            <a:r>
              <a:rPr lang="zh-TW" altLang="zh-TW" sz="2400" b="1" dirty="0"/>
              <a:t>提供問答的功能，增加雙向溝通管道</a:t>
            </a:r>
            <a:r>
              <a:rPr lang="en-US" altLang="zh-TW" sz="2400" b="1" dirty="0"/>
              <a:t> (</a:t>
            </a:r>
            <a:r>
              <a:rPr lang="zh-TW" altLang="zh-TW" sz="2000" dirty="0"/>
              <a:t>可具名或匿名</a:t>
            </a:r>
            <a:r>
              <a:rPr lang="en-US" altLang="zh-TW" sz="2000" dirty="0"/>
              <a:t>)</a:t>
            </a:r>
            <a:r>
              <a:rPr lang="zh-TW" altLang="zh-TW" sz="2000" dirty="0" smtClean="0"/>
              <a:t>。</a:t>
            </a:r>
            <a:r>
              <a:rPr lang="zh-TW" altLang="en-US" sz="2000" dirty="0" smtClean="0"/>
              <a:t>由網路組提交籌備會以各組以回覆。</a:t>
            </a:r>
            <a:endParaRPr lang="zh-TW" altLang="zh-TW"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標題 1"/>
          <p:cNvSpPr>
            <a:spLocks noGrp="1"/>
          </p:cNvSpPr>
          <p:nvPr>
            <p:ph type="title"/>
          </p:nvPr>
        </p:nvSpPr>
        <p:spPr/>
        <p:txBody>
          <a:bodyPr/>
          <a:lstStyle/>
          <a:p>
            <a:r>
              <a:rPr lang="zh-TW" altLang="en-US" smtClean="0"/>
              <a:t>網路組工作範圍</a:t>
            </a:r>
          </a:p>
        </p:txBody>
      </p:sp>
      <p:sp>
        <p:nvSpPr>
          <p:cNvPr id="3" name="內容版面配置區 2"/>
          <p:cNvSpPr>
            <a:spLocks noGrp="1"/>
          </p:cNvSpPr>
          <p:nvPr>
            <p:ph idx="1"/>
          </p:nvPr>
        </p:nvSpPr>
        <p:spPr>
          <a:xfrm>
            <a:off x="457200" y="1341438"/>
            <a:ext cx="8229600" cy="4784725"/>
          </a:xfrm>
        </p:spPr>
        <p:txBody>
          <a:bodyPr rtlCol="0">
            <a:normAutofit fontScale="70000" lnSpcReduction="20000"/>
          </a:bodyPr>
          <a:lstStyle/>
          <a:p>
            <a:pPr marL="0" indent="0" fontAlgn="auto">
              <a:spcAft>
                <a:spcPts val="0"/>
              </a:spcAft>
              <a:buFont typeface="Arial" pitchFamily="34" charset="0"/>
              <a:buNone/>
              <a:defRPr/>
            </a:pPr>
            <a:r>
              <a:rPr lang="zh-TW" altLang="en-US" sz="4600" dirty="0"/>
              <a:t>網站</a:t>
            </a:r>
            <a:r>
              <a:rPr lang="zh-TW" altLang="en-US" sz="4600" dirty="0" smtClean="0"/>
              <a:t>內容</a:t>
            </a:r>
            <a:r>
              <a:rPr lang="zh-TW" altLang="zh-TW" sz="4600" dirty="0" smtClean="0"/>
              <a:t>建置</a:t>
            </a:r>
            <a:r>
              <a:rPr lang="zh-TW" altLang="zh-TW" sz="4600" dirty="0"/>
              <a:t>方式</a:t>
            </a:r>
            <a:r>
              <a:rPr lang="en-US" altLang="zh-TW" sz="4000" dirty="0"/>
              <a:t>:</a:t>
            </a:r>
            <a:endParaRPr lang="zh-TW" altLang="zh-TW" sz="4000" dirty="0"/>
          </a:p>
          <a:p>
            <a:pPr fontAlgn="auto">
              <a:spcAft>
                <a:spcPts val="0"/>
              </a:spcAft>
              <a:buFont typeface="Arial" pitchFamily="34" charset="0"/>
              <a:buChar char="•"/>
              <a:defRPr/>
            </a:pPr>
            <a:r>
              <a:rPr lang="zh-TW" altLang="zh-TW" sz="3400" b="1" dirty="0"/>
              <a:t>以部落格</a:t>
            </a:r>
            <a:r>
              <a:rPr lang="en-US" altLang="zh-TW" sz="3400" b="1" dirty="0"/>
              <a:t>(Blog)</a:t>
            </a:r>
            <a:r>
              <a:rPr lang="zh-TW" altLang="zh-TW" sz="3400" b="1" dirty="0"/>
              <a:t>方式</a:t>
            </a:r>
            <a:r>
              <a:rPr lang="zh-TW" altLang="zh-TW" sz="3400" dirty="0"/>
              <a:t>：部落格操作簡易，易維護，並能達到上述建置網站</a:t>
            </a:r>
            <a:r>
              <a:rPr lang="en-US" altLang="zh-TW" sz="3400" dirty="0"/>
              <a:t>(</a:t>
            </a:r>
            <a:r>
              <a:rPr lang="zh-TW" altLang="zh-TW" sz="3400" dirty="0"/>
              <a:t>頁</a:t>
            </a:r>
            <a:r>
              <a:rPr lang="en-US" altLang="zh-TW" sz="3400" dirty="0"/>
              <a:t>)</a:t>
            </a:r>
            <a:r>
              <a:rPr lang="zh-TW" altLang="zh-TW" sz="3400" dirty="0"/>
              <a:t>目的</a:t>
            </a:r>
            <a:r>
              <a:rPr lang="zh-TW" altLang="zh-TW" sz="3400" dirty="0" smtClean="0"/>
              <a:t>。</a:t>
            </a:r>
            <a:r>
              <a:rPr lang="zh-TW" altLang="en-US" sz="3400" dirty="0" smtClean="0"/>
              <a:t>已由</a:t>
            </a:r>
            <a:r>
              <a:rPr lang="zh-TW" altLang="zh-TW" sz="3400" dirty="0" smtClean="0"/>
              <a:t>朱耀光</a:t>
            </a:r>
            <a:r>
              <a:rPr lang="en-US" altLang="zh-TW" sz="3400" dirty="0" smtClean="0"/>
              <a:t> </a:t>
            </a:r>
            <a:r>
              <a:rPr lang="zh-TW" altLang="zh-TW" sz="3400" dirty="0" smtClean="0"/>
              <a:t>起頭</a:t>
            </a:r>
            <a:r>
              <a:rPr lang="zh-TW" altLang="zh-TW" sz="3400" dirty="0"/>
              <a:t>建置</a:t>
            </a:r>
            <a:r>
              <a:rPr lang="zh-TW" altLang="zh-TW" sz="3400" dirty="0" smtClean="0"/>
              <a:t>，</a:t>
            </a:r>
            <a:r>
              <a:rPr lang="zh-TW" altLang="en-US" sz="3400" dirty="0" smtClean="0"/>
              <a:t>另由陳秀芬在大陸建置新浪博客，因大陸同學無法觀看除新浪外其它的部落格頁面。關鍵字為 台大三十重聚 </a:t>
            </a:r>
            <a:r>
              <a:rPr lang="en-US" altLang="zh-TW" sz="3400" dirty="0" smtClean="0"/>
              <a:t>2014 </a:t>
            </a:r>
          </a:p>
          <a:p>
            <a:pPr marL="457200" lvl="1" indent="0" fontAlgn="auto">
              <a:spcAft>
                <a:spcPts val="0"/>
              </a:spcAft>
              <a:buFont typeface="Arial" pitchFamily="34" charset="0"/>
              <a:buNone/>
              <a:defRPr/>
            </a:pPr>
            <a:r>
              <a:rPr lang="en-US" altLang="zh-TW" sz="2900" dirty="0"/>
              <a:t>	</a:t>
            </a:r>
            <a:r>
              <a:rPr lang="en-US" altLang="zh-TW" sz="2900" u="sng" dirty="0">
                <a:hlinkClick r:id="rId2"/>
              </a:rPr>
              <a:t> http://blog.udn.com/ntu301984</a:t>
            </a:r>
            <a:endParaRPr lang="en-US" altLang="zh-TW" sz="2900" dirty="0" smtClean="0"/>
          </a:p>
          <a:p>
            <a:pPr marL="0" indent="0" fontAlgn="auto">
              <a:spcAft>
                <a:spcPts val="0"/>
              </a:spcAft>
              <a:buFont typeface="Arial" pitchFamily="34" charset="0"/>
              <a:buNone/>
              <a:defRPr/>
            </a:pPr>
            <a:r>
              <a:rPr lang="en-US" altLang="zh-TW" sz="2900" dirty="0" smtClean="0"/>
              <a:t>	</a:t>
            </a:r>
            <a:r>
              <a:rPr lang="en-US" altLang="zh-TW" sz="2900" u="sng" dirty="0">
                <a:hlinkClick r:id="rId3"/>
              </a:rPr>
              <a:t> http://blog.sina.com.cn/ntu1984</a:t>
            </a:r>
            <a:endParaRPr lang="zh-TW" altLang="zh-TW" sz="2900" dirty="0"/>
          </a:p>
          <a:p>
            <a:pPr fontAlgn="auto">
              <a:spcAft>
                <a:spcPts val="0"/>
              </a:spcAft>
              <a:buFont typeface="Arial" pitchFamily="34" charset="0"/>
              <a:buChar char="•"/>
              <a:defRPr/>
            </a:pPr>
            <a:r>
              <a:rPr lang="zh-TW" altLang="zh-TW" sz="3400" b="1" dirty="0"/>
              <a:t>以</a:t>
            </a:r>
            <a:r>
              <a:rPr lang="en-US" altLang="zh-TW" sz="3400" b="1" dirty="0" err="1"/>
              <a:t>Joomla</a:t>
            </a:r>
            <a:r>
              <a:rPr lang="zh-TW" altLang="zh-TW" sz="3400" b="1" dirty="0"/>
              <a:t>形式</a:t>
            </a:r>
            <a:r>
              <a:rPr lang="zh-TW" altLang="zh-TW" sz="3400" dirty="0"/>
              <a:t>：</a:t>
            </a:r>
            <a:r>
              <a:rPr lang="en-US" altLang="zh-TW" sz="3400" dirty="0"/>
              <a:t>83</a:t>
            </a:r>
            <a:r>
              <a:rPr lang="zh-TW" altLang="zh-TW" sz="3400" dirty="0"/>
              <a:t>級學長王之亮及林永松已傳承</a:t>
            </a:r>
            <a:r>
              <a:rPr lang="en-US" altLang="zh-TW" sz="3400" dirty="0"/>
              <a:t>81</a:t>
            </a:r>
            <a:r>
              <a:rPr lang="zh-TW" altLang="zh-TW" sz="3400" dirty="0"/>
              <a:t>級所使用</a:t>
            </a:r>
            <a:r>
              <a:rPr lang="en-US" altLang="zh-TW" sz="3400" dirty="0"/>
              <a:t> </a:t>
            </a:r>
            <a:r>
              <a:rPr lang="en-US" altLang="zh-TW" sz="3400" dirty="0" err="1"/>
              <a:t>Joomla</a:t>
            </a:r>
            <a:r>
              <a:rPr lang="en-US" altLang="zh-TW" sz="3400" dirty="0"/>
              <a:t> </a:t>
            </a:r>
            <a:r>
              <a:rPr lang="zh-TW" altLang="zh-TW" sz="3400" dirty="0"/>
              <a:t>社群軟體套件建置之</a:t>
            </a:r>
            <a:r>
              <a:rPr lang="en-US" altLang="zh-TW" sz="3400" dirty="0"/>
              <a:t> 83</a:t>
            </a:r>
            <a:r>
              <a:rPr lang="zh-TW" altLang="zh-TW" sz="3400" dirty="0"/>
              <a:t>級台大三十重聚之主機及頁面。若有可能，希望此一專屬主機及應用程式套件能夠在不斷修正下建成一個固定形式的傳統。建議能在</a:t>
            </a:r>
            <a:r>
              <a:rPr lang="en-US" altLang="zh-TW" sz="3400" dirty="0"/>
              <a:t>”</a:t>
            </a:r>
            <a:r>
              <a:rPr lang="zh-TW" altLang="zh-TW" sz="3400" dirty="0"/>
              <a:t>同一主機多年級頁面</a:t>
            </a:r>
            <a:r>
              <a:rPr lang="en-US" altLang="zh-TW" sz="3400" dirty="0"/>
              <a:t>”</a:t>
            </a:r>
            <a:r>
              <a:rPr lang="zh-TW" altLang="zh-TW" sz="3400" dirty="0"/>
              <a:t>的使用方式下，能修改成達到相同建置網站目的。這個部分由暫先由陳鈞興</a:t>
            </a:r>
            <a:r>
              <a:rPr lang="en-US" altLang="zh-TW" sz="3400" dirty="0"/>
              <a:t> (</a:t>
            </a:r>
            <a:r>
              <a:rPr lang="zh-TW" altLang="zh-TW" sz="3400" dirty="0"/>
              <a:t>土木</a:t>
            </a:r>
            <a:r>
              <a:rPr lang="en-US" altLang="zh-TW" sz="3400" dirty="0"/>
              <a:t>) </a:t>
            </a:r>
            <a:r>
              <a:rPr lang="zh-TW" altLang="zh-TW" sz="3400" dirty="0"/>
              <a:t>起頭建置，先與王之亮、林永松兩位學長以及學長的助理們連絡溝通，並適時加入網路組其他熱心同學協助日常維護。</a:t>
            </a:r>
          </a:p>
          <a:p>
            <a:pPr fontAlgn="auto">
              <a:spcAft>
                <a:spcPts val="0"/>
              </a:spcAft>
              <a:buFont typeface="Arial" pitchFamily="34" charset="0"/>
              <a:buChar char="•"/>
              <a:defRPr/>
            </a:pP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標題 1"/>
          <p:cNvSpPr>
            <a:spLocks noGrp="1"/>
          </p:cNvSpPr>
          <p:nvPr>
            <p:ph type="title"/>
          </p:nvPr>
        </p:nvSpPr>
        <p:spPr/>
        <p:txBody>
          <a:bodyPr/>
          <a:lstStyle/>
          <a:p>
            <a:r>
              <a:rPr lang="zh-TW" altLang="en-US" smtClean="0"/>
              <a:t>網路組預定工作進度</a:t>
            </a:r>
            <a:endParaRPr lang="en-US" altLang="zh-TW" smtClean="0"/>
          </a:p>
        </p:txBody>
      </p:sp>
      <p:sp>
        <p:nvSpPr>
          <p:cNvPr id="3" name="內容版面配置區 2"/>
          <p:cNvSpPr>
            <a:spLocks noGrp="1"/>
          </p:cNvSpPr>
          <p:nvPr>
            <p:ph idx="1"/>
          </p:nvPr>
        </p:nvSpPr>
        <p:spPr/>
        <p:txBody>
          <a:bodyPr rtlCol="0">
            <a:normAutofit/>
          </a:bodyPr>
          <a:lstStyle/>
          <a:p>
            <a:pPr fontAlgn="auto">
              <a:spcAft>
                <a:spcPts val="0"/>
              </a:spcAft>
              <a:buFont typeface="Arial" pitchFamily="34" charset="0"/>
              <a:buChar char="•"/>
              <a:defRPr/>
            </a:pPr>
            <a:r>
              <a:rPr lang="zh-TW" altLang="en-US" dirty="0" smtClean="0"/>
              <a:t>部落格設置</a:t>
            </a:r>
            <a:endParaRPr lang="en-US" altLang="zh-TW" dirty="0" smtClean="0"/>
          </a:p>
          <a:p>
            <a:pPr lvl="1" fontAlgn="auto">
              <a:spcAft>
                <a:spcPts val="0"/>
              </a:spcAft>
              <a:buFont typeface="Arial" pitchFamily="34" charset="0"/>
              <a:buChar char="–"/>
              <a:defRPr/>
            </a:pPr>
            <a:r>
              <a:rPr lang="en-US" altLang="zh-TW" dirty="0" smtClean="0"/>
              <a:t>UDN : 7/17, </a:t>
            </a:r>
            <a:r>
              <a:rPr lang="zh-TW" altLang="en-US" dirty="0" smtClean="0"/>
              <a:t>已由朱耀光測試建置</a:t>
            </a:r>
            <a:endParaRPr lang="en-US" altLang="zh-TW" dirty="0"/>
          </a:p>
          <a:p>
            <a:pPr lvl="1" fontAlgn="auto">
              <a:spcAft>
                <a:spcPts val="0"/>
              </a:spcAft>
              <a:buFont typeface="Arial" pitchFamily="34" charset="0"/>
              <a:buChar char="–"/>
              <a:defRPr/>
            </a:pPr>
            <a:r>
              <a:rPr lang="zh-TW" altLang="en-US" dirty="0" smtClean="0"/>
              <a:t>新浪</a:t>
            </a:r>
            <a:r>
              <a:rPr lang="en-US" altLang="zh-TW" dirty="0" smtClean="0"/>
              <a:t>:   7/20, </a:t>
            </a:r>
            <a:r>
              <a:rPr lang="zh-TW" altLang="en-US" dirty="0" smtClean="0"/>
              <a:t>已由陳秀芬測試建置</a:t>
            </a:r>
            <a:endParaRPr lang="en-US" altLang="zh-TW" dirty="0" smtClean="0"/>
          </a:p>
          <a:p>
            <a:pPr marL="457200" lvl="1" indent="0" fontAlgn="auto">
              <a:spcAft>
                <a:spcPts val="0"/>
              </a:spcAft>
              <a:buFont typeface="Arial" pitchFamily="34" charset="0"/>
              <a:buNone/>
              <a:defRPr/>
            </a:pPr>
            <a:r>
              <a:rPr lang="en-US" altLang="zh-TW" dirty="0" smtClean="0"/>
              <a:t>FB </a:t>
            </a:r>
            <a:r>
              <a:rPr lang="zh-TW" altLang="en-US" dirty="0" smtClean="0"/>
              <a:t>部分已由</a:t>
            </a:r>
            <a:r>
              <a:rPr lang="en-US" altLang="zh-TW" dirty="0" smtClean="0"/>
              <a:t>83</a:t>
            </a:r>
            <a:r>
              <a:rPr lang="zh-TW" altLang="en-US" dirty="0" smtClean="0"/>
              <a:t>級學長王之亮協助建置 </a:t>
            </a:r>
            <a:r>
              <a:rPr lang="en-US" altLang="zh-TW" dirty="0" smtClean="0"/>
              <a:t>NTU1984</a:t>
            </a:r>
            <a:r>
              <a:rPr lang="zh-TW" altLang="en-US" dirty="0" smtClean="0"/>
              <a:t>社團，並由朱耀光接任管理員。</a:t>
            </a:r>
            <a:endParaRPr lang="en-US" altLang="zh-TW" dirty="0" smtClean="0"/>
          </a:p>
          <a:p>
            <a:pPr fontAlgn="auto">
              <a:spcAft>
                <a:spcPts val="0"/>
              </a:spcAft>
              <a:buFont typeface="Arial" pitchFamily="34" charset="0"/>
              <a:buChar char="•"/>
              <a:defRPr/>
            </a:pPr>
            <a:r>
              <a:rPr lang="zh-TW" altLang="en-US" dirty="0" smtClean="0"/>
              <a:t>建立網路組與</a:t>
            </a:r>
            <a:r>
              <a:rPr lang="en-US" altLang="zh-TW" dirty="0" smtClean="0"/>
              <a:t>[</a:t>
            </a:r>
            <a:r>
              <a:rPr lang="zh-TW" altLang="en-US" dirty="0" smtClean="0"/>
              <a:t>籌備會與各工作小組</a:t>
            </a:r>
            <a:r>
              <a:rPr lang="en-US" altLang="zh-TW" dirty="0" smtClean="0"/>
              <a:t>]</a:t>
            </a:r>
            <a:r>
              <a:rPr lang="zh-TW" altLang="en-US" dirty="0" smtClean="0"/>
              <a:t>要公布或回應於網頁平台之連繫方式 </a:t>
            </a:r>
            <a:r>
              <a:rPr lang="en-US" altLang="zh-TW" dirty="0" smtClean="0"/>
              <a:t>: </a:t>
            </a:r>
            <a:r>
              <a:rPr lang="zh-TW" altLang="en-US" dirty="0" smtClean="0"/>
              <a:t>預定九月</a:t>
            </a:r>
            <a:endParaRPr lang="en-US" altLang="zh-TW" dirty="0" smtClean="0"/>
          </a:p>
          <a:p>
            <a:pPr fontAlgn="auto">
              <a:spcAft>
                <a:spcPts val="0"/>
              </a:spcAft>
              <a:buFont typeface="Arial" pitchFamily="34" charset="0"/>
              <a:buChar char="•"/>
              <a:defRPr/>
            </a:pPr>
            <a:r>
              <a:rPr lang="zh-TW" altLang="en-US" dirty="0" smtClean="0"/>
              <a:t>持續更新維護網頁內容正確性。</a:t>
            </a:r>
            <a:endParaRPr lang="en-US" altLang="zh-TW" dirty="0" smtClean="0"/>
          </a:p>
          <a:p>
            <a:pPr fontAlgn="auto">
              <a:spcAft>
                <a:spcPts val="0"/>
              </a:spcAft>
              <a:buFont typeface="Arial" pitchFamily="34" charset="0"/>
              <a:buChar char="•"/>
              <a:defRPr/>
            </a:pPr>
            <a:endParaRPr lang="en-US" altLang="zh-TW"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標題 1"/>
          <p:cNvSpPr>
            <a:spLocks noGrp="1"/>
          </p:cNvSpPr>
          <p:nvPr>
            <p:ph type="title"/>
          </p:nvPr>
        </p:nvSpPr>
        <p:spPr/>
        <p:txBody>
          <a:bodyPr/>
          <a:lstStyle/>
          <a:p>
            <a:r>
              <a:rPr lang="zh-TW" altLang="en-US" smtClean="0"/>
              <a:t>建議事項</a:t>
            </a:r>
          </a:p>
        </p:txBody>
      </p:sp>
      <p:sp>
        <p:nvSpPr>
          <p:cNvPr id="3" name="內容版面配置區 2"/>
          <p:cNvSpPr>
            <a:spLocks noGrp="1"/>
          </p:cNvSpPr>
          <p:nvPr>
            <p:ph idx="1"/>
          </p:nvPr>
        </p:nvSpPr>
        <p:spPr/>
        <p:txBody>
          <a:bodyPr rtlCol="0">
            <a:normAutofit lnSpcReduction="10000"/>
          </a:bodyPr>
          <a:lstStyle/>
          <a:p>
            <a:pPr marL="0" indent="0" fontAlgn="auto">
              <a:spcAft>
                <a:spcPts val="0"/>
              </a:spcAft>
              <a:buFont typeface="Arial" pitchFamily="34" charset="0"/>
              <a:buNone/>
              <a:defRPr/>
            </a:pPr>
            <a:r>
              <a:rPr lang="zh-TW" altLang="en-US" dirty="0" smtClean="0"/>
              <a:t>請各工作小組協助</a:t>
            </a:r>
            <a:endParaRPr lang="en-US" altLang="zh-TW" dirty="0" smtClean="0"/>
          </a:p>
          <a:p>
            <a:pPr lvl="1" fontAlgn="auto">
              <a:spcAft>
                <a:spcPts val="0"/>
              </a:spcAft>
              <a:buFont typeface="Arial" pitchFamily="34" charset="0"/>
              <a:buChar char="–"/>
              <a:defRPr/>
            </a:pPr>
            <a:r>
              <a:rPr lang="en-US" altLang="zh-TW" dirty="0" smtClean="0"/>
              <a:t> </a:t>
            </a:r>
            <a:r>
              <a:rPr lang="zh-TW" altLang="zh-TW" dirty="0" smtClean="0"/>
              <a:t>在</a:t>
            </a:r>
            <a:r>
              <a:rPr lang="zh-TW" altLang="zh-TW" dirty="0"/>
              <a:t>網站網頁之基礎架構建置完成後，一開始需要活動組或財務組協助登報或廣告</a:t>
            </a:r>
            <a:r>
              <a:rPr lang="en-US" altLang="zh-TW" dirty="0"/>
              <a:t> (</a:t>
            </a:r>
            <a:r>
              <a:rPr lang="zh-TW" altLang="zh-TW" dirty="0"/>
              <a:t>可藉</a:t>
            </a:r>
            <a:r>
              <a:rPr lang="en-US" altLang="zh-TW" dirty="0"/>
              <a:t> 11/15 </a:t>
            </a:r>
            <a:r>
              <a:rPr lang="zh-TW" altLang="zh-TW" dirty="0"/>
              <a:t>台大校慶名義</a:t>
            </a:r>
            <a:r>
              <a:rPr lang="en-US" altLang="zh-TW" dirty="0"/>
              <a:t>, 1973</a:t>
            </a:r>
            <a:r>
              <a:rPr lang="zh-TW" altLang="zh-TW" dirty="0"/>
              <a:t>四十重聚的後續</a:t>
            </a:r>
            <a:r>
              <a:rPr lang="en-US" altLang="zh-TW" dirty="0"/>
              <a:t>)</a:t>
            </a:r>
            <a:r>
              <a:rPr lang="zh-TW" altLang="zh-TW" dirty="0"/>
              <a:t>，使網頁曝光</a:t>
            </a:r>
            <a:r>
              <a:rPr lang="zh-TW" altLang="zh-TW" dirty="0" smtClean="0"/>
              <a:t>。</a:t>
            </a:r>
            <a:endParaRPr lang="en-US" altLang="zh-TW" dirty="0" smtClean="0"/>
          </a:p>
          <a:p>
            <a:pPr lvl="1" fontAlgn="auto">
              <a:spcAft>
                <a:spcPts val="0"/>
              </a:spcAft>
              <a:buFont typeface="Arial" pitchFamily="34" charset="0"/>
              <a:buChar char="–"/>
              <a:defRPr/>
            </a:pPr>
            <a:r>
              <a:rPr lang="zh-TW" altLang="zh-TW" dirty="0" smtClean="0"/>
              <a:t>再來</a:t>
            </a:r>
            <a:r>
              <a:rPr lang="zh-TW" altLang="zh-TW" dirty="0"/>
              <a:t>最重要的就是內容的正確及完整性，需要各組，尤其是連絡組</a:t>
            </a:r>
            <a:r>
              <a:rPr lang="zh-TW" altLang="zh-TW" dirty="0" smtClean="0"/>
              <a:t>，</a:t>
            </a:r>
            <a:r>
              <a:rPr lang="zh-TW" altLang="en-US" dirty="0" smtClean="0"/>
              <a:t>定時</a:t>
            </a:r>
            <a:r>
              <a:rPr lang="zh-TW" altLang="zh-TW" dirty="0" smtClean="0"/>
              <a:t>提供</a:t>
            </a:r>
            <a:r>
              <a:rPr lang="zh-TW" altLang="en-US" dirty="0" smtClean="0"/>
              <a:t>及更新</a:t>
            </a:r>
            <a:r>
              <a:rPr lang="zh-TW" altLang="zh-TW" u="sng" dirty="0" smtClean="0">
                <a:solidFill>
                  <a:srgbClr val="FF0000"/>
                </a:solidFill>
              </a:rPr>
              <a:t>各</a:t>
            </a:r>
            <a:r>
              <a:rPr lang="zh-TW" altLang="zh-TW" u="sng" dirty="0">
                <a:solidFill>
                  <a:srgbClr val="FF0000"/>
                </a:solidFill>
              </a:rPr>
              <a:t>系級</a:t>
            </a:r>
            <a:r>
              <a:rPr lang="zh-TW" altLang="zh-TW" dirty="0"/>
              <a:t>以及</a:t>
            </a:r>
            <a:r>
              <a:rPr lang="zh-TW" altLang="zh-TW" u="sng" dirty="0">
                <a:solidFill>
                  <a:srgbClr val="FF0000"/>
                </a:solidFill>
              </a:rPr>
              <a:t>各社團</a:t>
            </a:r>
            <a:r>
              <a:rPr lang="zh-TW" altLang="zh-TW" dirty="0"/>
              <a:t>連絡人的連絡方式，並能發揮盯人戰術確保各系級均能上傳所需活動照片以及報名參加大會的</a:t>
            </a:r>
            <a:r>
              <a:rPr lang="zh-TW" altLang="zh-TW" dirty="0" smtClean="0"/>
              <a:t>名單</a:t>
            </a:r>
            <a:r>
              <a:rPr lang="zh-TW" altLang="en-US" dirty="0"/>
              <a:t>。</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垂直與水平設計範本</Template>
  <TotalTime>260</TotalTime>
  <Words>1339</Words>
  <Application>Microsoft Office PowerPoint</Application>
  <PresentationFormat>如螢幕大小 (4:3)</PresentationFormat>
  <Paragraphs>51</Paragraphs>
  <Slides>9</Slides>
  <Notes>0</Notes>
  <HiddenSlides>0</HiddenSlides>
  <MMClips>0</MMClips>
  <ScaleCrop>false</ScaleCrop>
  <HeadingPairs>
    <vt:vector size="6" baseType="variant">
      <vt:variant>
        <vt:lpstr>使用字型</vt:lpstr>
      </vt:variant>
      <vt:variant>
        <vt:i4>6</vt:i4>
      </vt:variant>
      <vt:variant>
        <vt:lpstr>簡報設計範本</vt:lpstr>
      </vt:variant>
      <vt:variant>
        <vt:i4>3</vt:i4>
      </vt:variant>
      <vt:variant>
        <vt:lpstr>投影片標題</vt:lpstr>
      </vt:variant>
      <vt:variant>
        <vt:i4>9</vt:i4>
      </vt:variant>
    </vt:vector>
  </HeadingPairs>
  <TitlesOfParts>
    <vt:vector size="18" baseType="lpstr">
      <vt:lpstr>Calibri</vt:lpstr>
      <vt:lpstr>新細明體</vt:lpstr>
      <vt:lpstr>Arial</vt:lpstr>
      <vt:lpstr>MS Gothic</vt:lpstr>
      <vt:lpstr>Times New Roman</vt:lpstr>
      <vt:lpstr>標楷體</vt:lpstr>
      <vt:lpstr>Office 佈景主題</vt:lpstr>
      <vt:lpstr>Office 佈景主題</vt:lpstr>
      <vt:lpstr>Office 佈景主題</vt:lpstr>
      <vt:lpstr>投影片 1</vt:lpstr>
      <vt:lpstr>組員名單</vt:lpstr>
      <vt:lpstr>Agenda</vt:lpstr>
      <vt:lpstr>網路組工作範圍</vt:lpstr>
      <vt:lpstr>網路組工作範圍</vt:lpstr>
      <vt:lpstr>網路組工作範圍</vt:lpstr>
      <vt:lpstr>網路組工作範圍</vt:lpstr>
      <vt:lpstr>網路組預定工作進度</vt:lpstr>
      <vt:lpstr>建議事項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Fenfen</dc:creator>
  <cp:lastModifiedBy>007369</cp:lastModifiedBy>
  <cp:revision>23</cp:revision>
  <dcterms:created xsi:type="dcterms:W3CDTF">2013-07-23T14:20:35Z</dcterms:created>
  <dcterms:modified xsi:type="dcterms:W3CDTF">2013-07-31T00:47:57Z</dcterms:modified>
</cp:coreProperties>
</file>